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48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53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media/image69.jpg" ContentType="image/jpeg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media/image77.jpg" ContentType="image/jpeg"/>
  <Override PartName="/ppt/media/image78.jpg" ContentType="image/jpeg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27"/>
  </p:notesMasterIdLst>
  <p:handoutMasterIdLst>
    <p:handoutMasterId r:id="rId128"/>
  </p:handoutMasterIdLst>
  <p:sldIdLst>
    <p:sldId id="273" r:id="rId2"/>
    <p:sldId id="276" r:id="rId3"/>
    <p:sldId id="275" r:id="rId4"/>
    <p:sldId id="429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416" r:id="rId20"/>
    <p:sldId id="364" r:id="rId21"/>
    <p:sldId id="365" r:id="rId22"/>
    <p:sldId id="366" r:id="rId23"/>
    <p:sldId id="367" r:id="rId24"/>
    <p:sldId id="370" r:id="rId25"/>
    <p:sldId id="369" r:id="rId26"/>
    <p:sldId id="368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417" r:id="rId39"/>
    <p:sldId id="382" r:id="rId40"/>
    <p:sldId id="383" r:id="rId41"/>
    <p:sldId id="384" r:id="rId42"/>
    <p:sldId id="385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414" r:id="rId54"/>
    <p:sldId id="397" r:id="rId55"/>
    <p:sldId id="403" r:id="rId56"/>
    <p:sldId id="398" r:id="rId57"/>
    <p:sldId id="399" r:id="rId58"/>
    <p:sldId id="400" r:id="rId59"/>
    <p:sldId id="401" r:id="rId60"/>
    <p:sldId id="418" r:id="rId61"/>
    <p:sldId id="404" r:id="rId62"/>
    <p:sldId id="278" r:id="rId63"/>
    <p:sldId id="291" r:id="rId64"/>
    <p:sldId id="340" r:id="rId65"/>
    <p:sldId id="292" r:id="rId66"/>
    <p:sldId id="293" r:id="rId67"/>
    <p:sldId id="341" r:id="rId68"/>
    <p:sldId id="296" r:id="rId69"/>
    <p:sldId id="338" r:id="rId70"/>
    <p:sldId id="297" r:id="rId71"/>
    <p:sldId id="294" r:id="rId72"/>
    <p:sldId id="306" r:id="rId73"/>
    <p:sldId id="307" r:id="rId74"/>
    <p:sldId id="308" r:id="rId75"/>
    <p:sldId id="284" r:id="rId76"/>
    <p:sldId id="309" r:id="rId77"/>
    <p:sldId id="315" r:id="rId78"/>
    <p:sldId id="316" r:id="rId79"/>
    <p:sldId id="285" r:id="rId80"/>
    <p:sldId id="314" r:id="rId81"/>
    <p:sldId id="331" r:id="rId82"/>
    <p:sldId id="328" r:id="rId83"/>
    <p:sldId id="329" r:id="rId84"/>
    <p:sldId id="330" r:id="rId85"/>
    <p:sldId id="327" r:id="rId86"/>
    <p:sldId id="332" r:id="rId87"/>
    <p:sldId id="342" r:id="rId88"/>
    <p:sldId id="426" r:id="rId89"/>
    <p:sldId id="319" r:id="rId90"/>
    <p:sldId id="320" r:id="rId91"/>
    <p:sldId id="421" r:id="rId92"/>
    <p:sldId id="345" r:id="rId93"/>
    <p:sldId id="346" r:id="rId94"/>
    <p:sldId id="422" r:id="rId95"/>
    <p:sldId id="335" r:id="rId96"/>
    <p:sldId id="336" r:id="rId97"/>
    <p:sldId id="333" r:id="rId98"/>
    <p:sldId id="337" r:id="rId99"/>
    <p:sldId id="427" r:id="rId100"/>
    <p:sldId id="317" r:id="rId101"/>
    <p:sldId id="318" r:id="rId102"/>
    <p:sldId id="419" r:id="rId103"/>
    <p:sldId id="420" r:id="rId104"/>
    <p:sldId id="288" r:id="rId105"/>
    <p:sldId id="415" r:id="rId106"/>
    <p:sldId id="321" r:id="rId107"/>
    <p:sldId id="323" r:id="rId108"/>
    <p:sldId id="322" r:id="rId109"/>
    <p:sldId id="344" r:id="rId110"/>
    <p:sldId id="286" r:id="rId111"/>
    <p:sldId id="424" r:id="rId112"/>
    <p:sldId id="324" r:id="rId113"/>
    <p:sldId id="325" r:id="rId114"/>
    <p:sldId id="326" r:id="rId115"/>
    <p:sldId id="425" r:id="rId116"/>
    <p:sldId id="343" r:id="rId117"/>
    <p:sldId id="407" r:id="rId118"/>
    <p:sldId id="412" r:id="rId119"/>
    <p:sldId id="413" r:id="rId120"/>
    <p:sldId id="409" r:id="rId121"/>
    <p:sldId id="428" r:id="rId122"/>
    <p:sldId id="310" r:id="rId123"/>
    <p:sldId id="410" r:id="rId124"/>
    <p:sldId id="312" r:id="rId125"/>
    <p:sldId id="411" r:id="rId126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F9F9"/>
    <a:srgbClr val="918BFF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4989" autoAdjust="0"/>
  </p:normalViewPr>
  <p:slideViewPr>
    <p:cSldViewPr>
      <p:cViewPr varScale="1">
        <p:scale>
          <a:sx n="157" d="100"/>
          <a:sy n="157" d="100"/>
        </p:scale>
        <p:origin x="1764" y="114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05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23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61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66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59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480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54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04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35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4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381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798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75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79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73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779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281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12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37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05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73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10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465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449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569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441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165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25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65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144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842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0267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711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243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768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25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720803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65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gif"/><Relationship Id="rId4" Type="http://schemas.openxmlformats.org/officeDocument/2006/relationships/image" Target="../media/image78.jp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ryan-han.com/post/2018/essay/memoirs2018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sz="20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6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및 </a:t>
            </a:r>
            <a:r>
              <a:rPr lang="en-US" altLang="ko-KR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3175" y="5286375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20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2018.12.26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2844" y="705470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844824"/>
            <a:ext cx="7329264" cy="4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060848"/>
            <a:ext cx="8096250" cy="3857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908720"/>
            <a:ext cx="5372850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68824" y="980728"/>
            <a:ext cx="6048672" cy="49859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/>
            <a:r>
              <a:rPr lang="ko-KR" altLang="en-US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토큰 발급 받기</a:t>
            </a:r>
          </a:p>
          <a:p>
            <a:pPr lvl="2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POST /oauth/token</a:t>
            </a:r>
          </a:p>
          <a:p>
            <a:pPr lvl="2"/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BASIC authentication 헤더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client Id(myApp) + client secret(pass)</a:t>
            </a:r>
          </a:p>
          <a:p>
            <a:pPr lvl="2"/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요청 본문 폼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username: admin@email.com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password: admin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grant_type: password</a:t>
            </a:r>
            <a:endParaRPr lang="en-US" altLang="ko-KR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4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생성하기</a:t>
            </a:r>
          </a:p>
          <a:p>
            <a:pPr lvl="2"/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로그인 했을 때</a:t>
            </a:r>
          </a:p>
          <a:p>
            <a:pPr lvl="2"/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이벤트 생성 데이터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목록 링크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수정 링크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lvl="2"/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self-descrive messages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링크</a:t>
            </a:r>
            <a:endParaRPr lang="en-US" altLang="ko-KR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ko-KR" altLang="en-US" sz="14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목록 조회 API</a:t>
            </a:r>
          </a:p>
          <a:p>
            <a:pPr lvl="2"/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로그인 했을 때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이벤트 생성 링크 제공</a:t>
            </a:r>
          </a:p>
          <a:p>
            <a:pPr lvl="1"/>
            <a:endParaRPr lang="ko-KR" altLang="en-US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조회</a:t>
            </a:r>
          </a:p>
          <a:p>
            <a:pPr lvl="1"/>
            <a:r>
              <a:rPr lang="en-US" altLang="ko-KR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로그인 했을 때</a:t>
            </a:r>
          </a:p>
          <a:p>
            <a:pPr lvl="1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이벤트 Manager인 경우에는 이벤트 수정 링크 제공</a:t>
            </a:r>
            <a:endParaRPr lang="en-US" altLang="ko-KR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수정하기</a:t>
            </a:r>
          </a:p>
          <a:p>
            <a:pPr lvl="1"/>
            <a:r>
              <a:rPr lang="en-US" altLang="ko-KR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로그인 했을 때</a:t>
            </a:r>
          </a:p>
          <a:p>
            <a:pPr lvl="1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이벤트 Manager인 경우에는 이벤트 수정 링크 제공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4488" y="2852936"/>
            <a:ext cx="25074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</a:t>
            </a:r>
            <a:r>
              <a:rPr lang="ko-KR" altLang="en-US" sz="44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97732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7634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200472" y="714901"/>
            <a:ext cx="9144000" cy="537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Batch / Scheduler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마이그레이션을 위한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스케줄러의 연동에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학습한다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by Step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데이터 가공작업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ItemReader / ItemWriter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 제공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Cron Expression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설정을 통해 스케줄러 제어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 일괄 작업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AMQ - RabbitMQ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AMQP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구현체이며 비동기 메시징 시스템인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RabbitMQ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 대용량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대규모 트래픽 운영방안에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독립형 서버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익스체인지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큐의 원리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작동 방식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분산처리 시스템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altLang="ko-KR" sz="9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Redis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In-Memory DB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Caching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세션 관리 등에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 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DB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레벨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패스워드 암호화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8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33120" y="1865713"/>
            <a:ext cx="36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Docker 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/ Git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  <a:endParaRPr lang="en-US" altLang="ko-KR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844824"/>
            <a:ext cx="5328592" cy="32352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5" name="TextBox 4"/>
          <p:cNvSpPr txBox="1"/>
          <p:nvPr/>
        </p:nvSpPr>
        <p:spPr>
          <a:xfrm>
            <a:off x="2072680" y="764704"/>
            <a:ext cx="4972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Infrastructure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44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2480" y="620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420888"/>
            <a:ext cx="7128793" cy="3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916832"/>
            <a:ext cx="9043858" cy="37501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35632" y="836712"/>
            <a:ext cx="4536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Repository 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Registry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51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03584" y="712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</a:t>
            </a: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0" y="2522473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8528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1196752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6430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2921025"/>
            <a:ext cx="8453672" cy="609398"/>
          </a:xfrm>
        </p:spPr>
        <p:txBody>
          <a:bodyPr/>
          <a:lstStyle/>
          <a:p>
            <a:r>
              <a:rPr lang="ko-KR" altLang="en-US" dirty="0" smtClean="0"/>
              <a:t>발표자의 진심 어린 조언 한 마디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488504" y="2420888"/>
            <a:ext cx="9015536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ko-KR" sz="20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74429"/>
            <a:ext cx="5616624" cy="18466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기술 서적 구입에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4800" dirty="0" smtClean="0">
                <a:solidFill>
                  <a:srgbClr val="FF0000"/>
                </a:solidFill>
              </a:rPr>
              <a:t>돈</a:t>
            </a:r>
            <a:r>
              <a:rPr lang="ko-KR" altLang="en-US" sz="3200" dirty="0" smtClean="0"/>
              <a:t>을 아끼지 마라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1196752"/>
            <a:ext cx="3280742" cy="437432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11170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272480" y="1412776"/>
            <a:ext cx="3024336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개발자는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끊임없는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4800" kern="0" dirty="0" smtClean="0">
                <a:solidFill>
                  <a:srgbClr val="FF0000"/>
                </a:solidFill>
              </a:rPr>
              <a:t>학습</a:t>
            </a:r>
            <a:r>
              <a:rPr kumimoji="0" lang="ko-KR" altLang="en-US" sz="3200" kern="0" dirty="0" smtClean="0"/>
              <a:t>을 통해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성장한다</a:t>
            </a:r>
            <a:endParaRPr kumimoji="0" lang="ko-KR" altLang="en-US" sz="3200" kern="0" dirty="0"/>
          </a:p>
        </p:txBody>
      </p:sp>
      <p:sp>
        <p:nvSpPr>
          <p:cNvPr id="8" name="직사각형 7"/>
          <p:cNvSpPr/>
          <p:nvPr/>
        </p:nvSpPr>
        <p:spPr>
          <a:xfrm>
            <a:off x="3728864" y="593392"/>
            <a:ext cx="316835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읽고 있는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 완벽 가이드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레벨업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하루 3분 네트워크 교실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개념을 이해하는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 대회에서 배우는 알고리즘 문제 해결 전략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배우는 스프링부트 2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Servlet &amp; JSP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Operating System Concepts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사놓고 못 펴본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Effective Java 2/E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HeadFisrt Design Pattern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리펙토링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실용주의 프로그래머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OS? Oh Yes!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성공과 실패를 결정하는 1%의 네트워크 원리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실리콘밸리를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그리다</a:t>
            </a:r>
            <a:endParaRPr lang="en-US" altLang="ko-KR" sz="1000" b="1" smtClean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읽은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프로그래머의 길, 멘토에게 묻다.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자료구조와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코드로 배우는 스프링 웹 프로젝트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장인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우린 이렇게 왔다.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애자일 &amp; 스크럼 프로젝트 관리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누워서 읽는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 Git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쉬운 자료구조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Hello Coding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편하게 읽는 자바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HTML5 + CSS3 웹 표준의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오라클 SQL과 PL/SQL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풀스택 개발자를 위한 MEAN 스택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입문</a:t>
            </a:r>
            <a:endParaRPr lang="ko-KR" altLang="en-US" sz="1000" b="1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53200" y="548680"/>
            <a:ext cx="4953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사고싶은 책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디버깅 - 2018.12.20 추가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ORM 표준 JPA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만화로 배우는 리눅스 시스템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코딩 인터뷰 완전 분석 영문판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첫걸음 : 하루 30분 36강으로 배우는 완전 초보의 SQL 따라잡기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공부하는 IT 인프라 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탑코더 알고리즘 트레이닝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자바8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예제로 학습하는 데이터 구조와 알고리즘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인사이드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Gradle 그레이들 철저 입문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배우는 Http &amp; Network Basic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GoF의 디자인패턴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객체지향의 사실과 오해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주도 개발 TDD 실천법과 도구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최신정보검색론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자바 3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도메인 주도 설계 핵심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 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제대로 배우는 Backbone.js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Coding interview question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Java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네트워크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러닝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해킹과 보안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HARD 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폴리글랏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아는만큼 보이는 데이터베이스 설계와 구축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린스타트업, 실리콘밸리를 뒤흔든 IT 창업가이드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조엘 온 소프트웨어+조엘이 엄선한 소프트웨어 블로그 베스트 29선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생각하는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크리에이티비티 2.0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English for Developers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병행 프로그래밍 디자인 원리와 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윤성우의 열혈 자료구조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입문을 위한 자바 객체 지향의 원리와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백견불여일타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컨테이너의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You don’t know js 시리즈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초보자를 위한 Node.js 200제</a:t>
            </a:r>
          </a:p>
        </p:txBody>
      </p:sp>
    </p:spTree>
    <p:extLst>
      <p:ext uri="{BB962C8B-B14F-4D97-AF65-F5344CB8AC3E}">
        <p14:creationId xmlns:p14="http://schemas.microsoft.com/office/powerpoint/2010/main" val="340171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91616" y="1052736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이번 발표회 준비를 위해 사용된 학습 비용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568624" y="1844824"/>
            <a:ext cx="727280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200,000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강좌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165,000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35,000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68624" y="3966155"/>
            <a:ext cx="7272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야간 새벽 및 주말 반납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5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52800" y="2132856"/>
            <a:ext cx="36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 Box 216"/>
          <p:cNvSpPr txBox="1">
            <a:spLocks noChangeArrowheads="1"/>
          </p:cNvSpPr>
          <p:nvPr/>
        </p:nvSpPr>
        <p:spPr bwMode="auto">
          <a:xfrm>
            <a:off x="3080792" y="3573016"/>
            <a:ext cx="3600400" cy="52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80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692696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12776"/>
            <a:ext cx="91440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기술들의 심화 학습을 통해 구성원들의 역량을 강화하고 공유한다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서비스의 기본 뼈대를 완성하고 향후 운영 플랫폼 수준으로 발전시켜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 발표 주제를 정한다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월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플랫폼의 품질을 업그레이드 해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발표자가 여러 사유로 인해 주제발표를 하지 못한 경우 다음 발표자에게 순서를 넘기고 이후에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8624" y="3933056"/>
            <a:ext cx="6580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</a:t>
            </a:r>
            <a:r>
              <a:rPr lang="en-US" altLang="ko-KR" sz="1800" b="1" u="sng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://ryan-han.com/post/2018/essay/memoirs2018/</a:t>
            </a:r>
            <a:endParaRPr lang="ko-KR" altLang="en-US" sz="1800" b="1" dirty="0"/>
          </a:p>
        </p:txBody>
      </p:sp>
      <p:sp>
        <p:nvSpPr>
          <p:cNvPr id="6" name="직사각형 5"/>
          <p:cNvSpPr/>
          <p:nvPr/>
        </p:nvSpPr>
        <p:spPr>
          <a:xfrm>
            <a:off x="1208584" y="1412776"/>
            <a:ext cx="74747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끝으로 입사 </a:t>
            </a: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 차인 </a:t>
            </a:r>
            <a:endParaRPr lang="en-US" altLang="ko-KR" sz="3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체대 출신의 신입 개발자 회고 소개</a:t>
            </a:r>
            <a:endParaRPr lang="ko-KR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4768" y="256490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97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5007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636912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9675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08584" y="2276872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36576" y="2564904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181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488504" y="959183"/>
            <a:ext cx="5040560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</a:t>
            </a: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개념과 활용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</a:t>
            </a: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연계 기술들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0" y="332656"/>
            <a:ext cx="2736305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276872"/>
            <a:ext cx="9001000" cy="20313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pc="-505" smtClean="0"/>
              <a:t>그렇다면 </a:t>
            </a:r>
            <a:r>
              <a:rPr lang="ko-KR" altLang="en-US" spc="-505" smtClean="0">
                <a:solidFill>
                  <a:srgbClr val="00B0F0"/>
                </a:solidFill>
              </a:rPr>
              <a:t>자바설정 </a:t>
            </a:r>
            <a:r>
              <a:rPr lang="ko-KR" altLang="en-US" spc="-505">
                <a:solidFill>
                  <a:srgbClr val="00B0F0"/>
                </a:solidFill>
              </a:rPr>
              <a:t>클래스</a:t>
            </a:r>
            <a:r>
              <a:rPr lang="ko-KR" altLang="en-US" spc="-505"/>
              <a:t>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/>
              <a:t>다 </a:t>
            </a:r>
            <a:r>
              <a:rPr lang="ko-KR" altLang="en-US" spc="-505"/>
              <a:t>어디 </a:t>
            </a:r>
            <a:r>
              <a:rPr lang="ko-KR" altLang="en-US" spc="-505" smtClean="0"/>
              <a:t>에 있을 까</a:t>
            </a:r>
            <a:r>
              <a:rPr lang="en-US" altLang="ko-KR" spc="-505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132856"/>
            <a:ext cx="7905328" cy="3578201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741101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816871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>
            <a:off x="4016896" y="3356993"/>
            <a:ext cx="5364118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5123834" y="4634171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52313"/>
            <a:ext cx="6839763" cy="2116468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3825353"/>
            <a:ext cx="4884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부트 단순함을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위한 어노테이션</a:t>
            </a: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204864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7" y="2157235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6616" y="1988840"/>
            <a:ext cx="7704856" cy="498598"/>
          </a:xfrm>
        </p:spPr>
        <p:txBody>
          <a:bodyPr/>
          <a:lstStyle/>
          <a:p>
            <a:r>
              <a:rPr lang="en-US" altLang="ko-KR" sz="3600" spc="185" dirty="0">
                <a:solidFill>
                  <a:srgbClr val="92D050"/>
                </a:solidFill>
              </a:rPr>
              <a:t>About</a:t>
            </a:r>
            <a:r>
              <a:rPr lang="en-US" altLang="ko-KR" sz="3600" spc="-280" dirty="0">
                <a:solidFill>
                  <a:srgbClr val="0365C0"/>
                </a:solidFill>
              </a:rPr>
              <a:t> </a:t>
            </a:r>
            <a:r>
              <a:rPr lang="en-US" altLang="ko-KR" sz="3600" spc="35" dirty="0"/>
              <a:t>@EnableAutoConfiguration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1496616" y="2996952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기준의 설정클래스를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로드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952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1412776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6576" y="3933056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개념과 활용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75800" y="1034183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836712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2" y="400506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2373259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793268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853645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717741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861048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5085184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552" y="2636912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2359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70892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05273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8198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994148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498204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772" y="1124744"/>
            <a:ext cx="10009112" cy="498598"/>
          </a:xfrm>
        </p:spPr>
        <p:txBody>
          <a:bodyPr/>
          <a:lstStyle/>
          <a:p>
            <a:r>
              <a:rPr lang="en-US" altLang="ko-KR" sz="3600" spc="70" dirty="0">
                <a:solidFill>
                  <a:srgbClr val="92D050"/>
                </a:solidFill>
              </a:rPr>
              <a:t>Into </a:t>
            </a:r>
            <a:r>
              <a:rPr lang="en-US" altLang="ko-KR" sz="3600" spc="114" dirty="0">
                <a:solidFill>
                  <a:srgbClr val="92D050"/>
                </a:solidFill>
              </a:rPr>
              <a:t>the</a:t>
            </a:r>
            <a:r>
              <a:rPr lang="en-US" altLang="ko-KR" sz="3600" spc="-590" dirty="0">
                <a:solidFill>
                  <a:srgbClr val="92D050"/>
                </a:solidFill>
              </a:rPr>
              <a:t> </a:t>
            </a:r>
            <a:r>
              <a:rPr lang="en-US" altLang="ko-KR" sz="3600" spc="-105" dirty="0"/>
              <a:t>META-INF/spring.factories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28664" y="980728"/>
            <a:ext cx="5976664" cy="609398"/>
          </a:xfrm>
        </p:spPr>
        <p:txBody>
          <a:bodyPr/>
          <a:lstStyle/>
          <a:p>
            <a:r>
              <a:rPr lang="ko-KR" altLang="en-US" dirty="0" smtClean="0"/>
              <a:t>중간 정리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20752" y="2492896"/>
            <a:ext cx="4953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스프링부트의 설정의 시작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설정리스트의 보관소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설정클래스를 로딩!?</a:t>
            </a:r>
          </a:p>
        </p:txBody>
      </p: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6466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844824"/>
            <a:ext cx="7776864" cy="256736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ts val="9600"/>
              </a:lnSpc>
              <a:spcBef>
                <a:spcPts val="819"/>
              </a:spcBef>
            </a:pPr>
            <a:r>
              <a:rPr sz="4000" spc="-505" dirty="0">
                <a:latin typeface="Gulim"/>
                <a:cs typeface="Gulim"/>
              </a:rPr>
              <a:t>스프링부트는 지정된  </a:t>
            </a:r>
            <a:r>
              <a:rPr sz="4000" spc="-505" dirty="0">
                <a:solidFill>
                  <a:srgbClr val="92D050"/>
                </a:solidFill>
                <a:latin typeface="Gulim"/>
                <a:cs typeface="Gulim"/>
              </a:rPr>
              <a:t>모든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설정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가</a:t>
            </a:r>
            <a:r>
              <a:rPr sz="4000" spc="-505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스프링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컨테이너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에</a:t>
            </a:r>
            <a:r>
              <a:rPr sz="4000" spc="-540" dirty="0" smtClean="0">
                <a:latin typeface="Gulim"/>
                <a:cs typeface="Gulim"/>
              </a:rPr>
              <a:t> </a:t>
            </a:r>
            <a:r>
              <a:rPr sz="4000" spc="-505" dirty="0">
                <a:latin typeface="Gulim"/>
                <a:cs typeface="Gulim"/>
              </a:rPr>
              <a:t>올라 </a:t>
            </a:r>
            <a:r>
              <a:rPr sz="4000" spc="-170" dirty="0">
                <a:latin typeface="Gulim"/>
                <a:cs typeface="Gulim"/>
              </a:rPr>
              <a:t> </a:t>
            </a:r>
            <a:r>
              <a:rPr sz="4000" spc="-355" dirty="0">
                <a:latin typeface="Gulim"/>
                <a:cs typeface="Gulim"/>
              </a:rPr>
              <a:t>가는가?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-519608" y="1216051"/>
            <a:ext cx="4953000" cy="4592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개념 이해</a:t>
            </a:r>
            <a:endParaRPr lang="en-US" altLang="ko-KR" sz="16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구조</a:t>
            </a: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이해와 응용 </a:t>
            </a: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Starter / AutoConfigure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 @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ConfigurationProperties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웹서버 </a:t>
            </a: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 실행</a:t>
            </a: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외부설정</a:t>
            </a: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Profile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로깅</a:t>
            </a:r>
            <a:endParaRPr lang="en-US" altLang="ko-KR" sz="12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@Conditional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16896" y="578467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 차</a:t>
            </a:r>
            <a:endParaRPr lang="ko-KR" altLang="en-US" sz="2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2864768" y="1216051"/>
            <a:ext cx="4014931" cy="422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웹 </a:t>
            </a:r>
            <a:r>
              <a:rPr lang="en-US" altLang="ko-KR" sz="1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 MVC 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및 확장</a:t>
            </a: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HttpMessageConverters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ViewResolve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정적 리소스 지원</a:t>
            </a: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</a:t>
            </a: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ExceptionHandler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CORS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RestTemplate / WebClient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29618" y="1022137"/>
            <a:ext cx="34195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Chapter </a:t>
            </a:r>
            <a:r>
              <a:rPr lang="ko-KR" altLang="en-US" sz="1600" b="1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마다 이론 </a:t>
            </a:r>
            <a:r>
              <a:rPr lang="ko-KR" altLang="en-US" sz="16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실습을 병행 </a:t>
            </a:r>
            <a:r>
              <a:rPr lang="en-US" altLang="ko-KR" sz="16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600">
              <a:solidFill>
                <a:srgbClr val="92D050"/>
              </a:solidFill>
            </a:endParaRP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6177136" y="1216052"/>
            <a:ext cx="4014931" cy="422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데이터</a:t>
            </a:r>
            <a:endParaRPr lang="en-US" altLang="ko-KR" sz="16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 MVC 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및 확장</a:t>
            </a: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HttpMessageConverters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ViewResolve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정적 리소스 지원</a:t>
            </a: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</a:t>
            </a: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ExceptionHandler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CORS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RestTemplate / WebClient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7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1412776"/>
            <a:ext cx="7920880" cy="37394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5400" spc="-90" dirty="0">
                <a:solidFill>
                  <a:srgbClr val="00B0F0"/>
                </a:solidFill>
              </a:rPr>
              <a:t>@Conditional</a:t>
            </a:r>
            <a:r>
              <a:rPr lang="ko-KR" altLang="en-US" sz="5400" spc="-90" dirty="0"/>
              <a:t>은  </a:t>
            </a:r>
            <a:r>
              <a:rPr lang="ko-KR" altLang="en-US" sz="5400" spc="-505" dirty="0" smtClean="0"/>
              <a:t>어노테이션 통한</a:t>
            </a:r>
            <a:r>
              <a:rPr lang="ko-KR" altLang="en-US" sz="5400" spc="-540" dirty="0" smtClean="0"/>
              <a:t> </a:t>
            </a:r>
            <a:r>
              <a:rPr lang="ko-KR" altLang="en-US" sz="5400" spc="-505" dirty="0">
                <a:solidFill>
                  <a:srgbClr val="92D050"/>
                </a:solidFill>
              </a:rPr>
              <a:t>조건적</a:t>
            </a:r>
            <a:r>
              <a:rPr lang="ko-KR" altLang="en-US" sz="5400" spc="-505" dirty="0">
                <a:solidFill>
                  <a:srgbClr val="EC5D57"/>
                </a:solidFill>
              </a:rPr>
              <a:t> </a:t>
            </a:r>
            <a:r>
              <a:rPr lang="ko-KR" altLang="en-US" sz="5400" spc="-170" dirty="0">
                <a:solidFill>
                  <a:srgbClr val="EC5D57"/>
                </a:solidFill>
              </a:rPr>
              <a:t> </a:t>
            </a:r>
            <a:r>
              <a:rPr lang="ko-KR" altLang="en-US" sz="5400" spc="-505" dirty="0"/>
              <a:t>으로 </a:t>
            </a:r>
            <a:r>
              <a:rPr lang="en-US" altLang="ko-KR" sz="5400" spc="-245" dirty="0"/>
              <a:t>Bean</a:t>
            </a:r>
            <a:r>
              <a:rPr lang="ko-KR" altLang="en-US" sz="5400" spc="-245" dirty="0"/>
              <a:t>을</a:t>
            </a:r>
            <a:r>
              <a:rPr lang="ko-KR" altLang="en-US" sz="5400" spc="-425" dirty="0"/>
              <a:t> </a:t>
            </a:r>
            <a:r>
              <a:rPr lang="ko-KR" altLang="en-US" sz="5400" spc="-505" dirty="0"/>
              <a:t>등록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3299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3140968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48368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412776"/>
            <a:ext cx="8249801" cy="460121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236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628800"/>
            <a:ext cx="8202170" cy="438211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193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292494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6249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1844824"/>
            <a:ext cx="8712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endParaRPr lang="en-US" altLang="ko-KR" sz="48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ko-KR" altLang="en-US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 이해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77101" y="1448918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780928"/>
            <a:ext cx="8249801" cy="180047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230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16721" y="87285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348880"/>
            <a:ext cx="834506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4"/>
          <p:cNvSpPr/>
          <p:nvPr/>
        </p:nvSpPr>
        <p:spPr>
          <a:xfrm>
            <a:off x="2648744" y="2996952"/>
            <a:ext cx="6563197" cy="2190138"/>
          </a:xfrm>
          <a:custGeom>
            <a:avLst/>
            <a:gdLst/>
            <a:ahLst/>
            <a:cxnLst/>
            <a:rect l="l" t="t" r="r" b="b"/>
            <a:pathLst>
              <a:path w="9775190" h="2869565">
                <a:moveTo>
                  <a:pt x="9725421" y="816372"/>
                </a:moveTo>
                <a:lnTo>
                  <a:pt x="49212" y="816372"/>
                </a:lnTo>
                <a:lnTo>
                  <a:pt x="30067" y="820243"/>
                </a:lnTo>
                <a:lnTo>
                  <a:pt x="14423" y="830796"/>
                </a:lnTo>
                <a:lnTo>
                  <a:pt x="3870" y="846440"/>
                </a:lnTo>
                <a:lnTo>
                  <a:pt x="0" y="865585"/>
                </a:lnTo>
                <a:lnTo>
                  <a:pt x="0" y="2820591"/>
                </a:lnTo>
                <a:lnTo>
                  <a:pt x="3870" y="2839674"/>
                </a:lnTo>
                <a:lnTo>
                  <a:pt x="14423" y="2855181"/>
                </a:lnTo>
                <a:lnTo>
                  <a:pt x="30067" y="2865597"/>
                </a:lnTo>
                <a:lnTo>
                  <a:pt x="49212" y="2869406"/>
                </a:lnTo>
                <a:lnTo>
                  <a:pt x="9725421" y="2869406"/>
                </a:lnTo>
                <a:lnTo>
                  <a:pt x="9744566" y="2865597"/>
                </a:lnTo>
                <a:lnTo>
                  <a:pt x="9760210" y="2855181"/>
                </a:lnTo>
                <a:lnTo>
                  <a:pt x="9770762" y="2839674"/>
                </a:lnTo>
                <a:lnTo>
                  <a:pt x="9774633" y="2820591"/>
                </a:lnTo>
                <a:lnTo>
                  <a:pt x="9774633" y="865585"/>
                </a:lnTo>
                <a:lnTo>
                  <a:pt x="9770763" y="846440"/>
                </a:lnTo>
                <a:lnTo>
                  <a:pt x="9760210" y="830796"/>
                </a:lnTo>
                <a:lnTo>
                  <a:pt x="9744566" y="820243"/>
                </a:lnTo>
                <a:lnTo>
                  <a:pt x="9725421" y="816372"/>
                </a:lnTo>
                <a:close/>
              </a:path>
              <a:path w="9775190" h="2869565">
                <a:moveTo>
                  <a:pt x="1716881" y="0"/>
                </a:moveTo>
                <a:lnTo>
                  <a:pt x="1546225" y="816372"/>
                </a:lnTo>
                <a:lnTo>
                  <a:pt x="1887537" y="816372"/>
                </a:lnTo>
                <a:lnTo>
                  <a:pt x="17168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2879121" y="4100703"/>
            <a:ext cx="6098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200" b="1" spc="-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@Conditional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를 통해 </a:t>
            </a:r>
            <a:r>
              <a:rPr lang="en-US" altLang="ko-KR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</a:t>
            </a:r>
            <a:r>
              <a:rPr lang="ko-KR" altLang="en-US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</a:t>
            </a:r>
            <a:r>
              <a:rPr lang="ko-KR" altLang="en-US" sz="3200" b="1" spc="-7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구현</a:t>
            </a:r>
            <a:endParaRPr lang="ko-KR" altLang="en-US" sz="32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466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00808"/>
            <a:ext cx="9001000" cy="276998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6000" spc="-55" dirty="0" smtClean="0"/>
              <a:t>스프링 부트</a:t>
            </a:r>
            <a:r>
              <a:rPr lang="en-US" altLang="ko-KR" sz="6000" spc="-55" dirty="0" smtClean="0"/>
              <a:t/>
            </a:r>
            <a:br>
              <a:rPr lang="en-US" altLang="ko-KR" sz="6000" spc="-55" dirty="0" smtClean="0"/>
            </a:br>
            <a:r>
              <a:rPr lang="en-US" altLang="ko-KR" sz="6000" spc="-55" dirty="0" smtClean="0"/>
              <a:t>@Conditional </a:t>
            </a:r>
            <a:r>
              <a:rPr lang="ko-KR" altLang="en-US" sz="6000" spc="-55" dirty="0" smtClean="0"/>
              <a:t>확장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492896"/>
            <a:ext cx="9001000" cy="12200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spc="-55" dirty="0" smtClean="0"/>
              <a:t>@ConditionalOn *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7653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@ConditionalOn *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712640" y="929281"/>
            <a:ext cx="5976664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r>
              <a:rPr kumimoji="0" lang="en-US" altLang="ko-KR" kern="0" spc="-45" smtClean="0"/>
              <a:t>@ConditionalOn *</a:t>
            </a:r>
            <a:endParaRPr kumimoji="0"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chemeClr val="accent3"/>
                </a:solidFill>
                <a:latin typeface="Gulim"/>
                <a:cs typeface="Gulim"/>
              </a:rPr>
              <a:t>@Conditional</a:t>
            </a:r>
            <a:r>
              <a:rPr lang="en-US" altLang="ko-KR" spc="-20" dirty="0" smtClean="0">
                <a:solidFill>
                  <a:schemeClr val="accent3"/>
                </a:solidFill>
                <a:latin typeface="Gulim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chemeClr val="accent3"/>
                </a:solidFill>
                <a:latin typeface="Gulim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3046988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00B0F0"/>
                </a:solidFill>
                <a:latin typeface="Gulim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chemeClr val="accent3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chemeClr val="accent3"/>
                </a:solidFill>
                <a:latin typeface="Gulim"/>
                <a:cs typeface="Gulim"/>
              </a:rPr>
              <a:t>(@Conditional</a:t>
            </a:r>
            <a: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504" y="2636912"/>
            <a:ext cx="8928992" cy="609398"/>
          </a:xfrm>
        </p:spPr>
        <p:txBody>
          <a:bodyPr/>
          <a:lstStyle/>
          <a:p>
            <a:r>
              <a:rPr lang="ko-KR" altLang="en-US" spc="-505" dirty="0"/>
              <a:t>스프링부트 </a:t>
            </a:r>
            <a:r>
              <a:rPr lang="ko-KR" altLang="en-US" spc="-505"/>
              <a:t>이전의</a:t>
            </a:r>
            <a:r>
              <a:rPr lang="ko-KR" altLang="en-US" spc="-484"/>
              <a:t> </a:t>
            </a:r>
            <a:r>
              <a:rPr lang="ko-KR" altLang="en-US" spc="-484" smtClean="0"/>
              <a:t>자바 설정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52700" y="3429000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XML </a:t>
            </a:r>
            <a:r>
              <a:rPr lang="ko-KR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설정은 더 이상 사용하지 않는다 </a:t>
            </a:r>
            <a:r>
              <a:rPr lang="en-US" altLang="ko-KR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chemeClr val="accent2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638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8544" y="2852936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</a:t>
            </a:r>
            <a:r>
              <a:rPr lang="en-US" altLang="ko-KR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</a:t>
            </a:r>
            <a:endParaRPr lang="ko-KR" altLang="en-US" sz="4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2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1208584" y="1772816"/>
            <a:ext cx="4897755" cy="376577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Maven</a:t>
            </a:r>
            <a:r>
              <a:rPr lang="en-US"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Gradle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9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7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</a:t>
            </a:r>
            <a:r>
              <a:rPr lang="en-US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Mybatis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JSP</a:t>
            </a:r>
            <a:r>
              <a:rPr lang="en-US"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Template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2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Mysql / Postgres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Tomcat</a:t>
            </a:r>
            <a:r>
              <a:rPr lang="en-US"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</a:t>
            </a: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Jetty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SLF4J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</a:t>
            </a:r>
            <a:r>
              <a:rPr b="1" spc="-57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Logback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JUnit,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56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Test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064568" y="1067381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02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76736" y="620688"/>
            <a:ext cx="4392488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</a:t>
            </a:r>
            <a:r>
              <a:rPr 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Framework </a:t>
            </a:r>
            <a:r>
              <a:rPr lang="ko-KR" alt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 </a:t>
            </a:r>
            <a:r>
              <a:rPr lang="en-US"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pom.xml</a:t>
            </a:r>
            <a:endParaRPr sz="2400" b="1" spc="-204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280" y="1124744"/>
            <a:ext cx="2798445" cy="452688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R="1918970" algn="ctr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R="1831339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&lt;groupId&gt;javax.servlet.jsp&lt;/groupId&gt;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&lt;artifactId&gt;jsp-­‐api&lt;/artifactId&gt;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&lt;version&gt;2.2&lt;/version&gt;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&lt;artifactId&gt;javax.servlet-­‐api&lt;/artifactId&gt;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&lt;version&gt;3.0.1&lt;/version&gt;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&lt;artifactId&gt;spring-­‐webmvc&lt;/artifactId&gt;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&lt;artifactId&gt;spring-­‐orm&lt;/artifactId&gt;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&lt;groupId&gt;org.hibernate&lt;/groupId&gt;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&lt;artifactId&gt;hibernate-­‐entitymanager&lt;/artifactId&gt;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&lt;version&gt;4.3.7.Final&lt;/version&gt;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5658" y="1124744"/>
            <a:ext cx="2645410" cy="464229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&lt;groupId&gt;com.mchange&lt;/groupId&gt;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&lt;artifactId&gt;c3p0&lt;/artifactId&gt;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&lt;version&gt;0.9.2.1&lt;/version&gt;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&lt;version&gt;5.1.30&lt;/version&gt;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&lt;artifactId&gt;spring-­‐core&lt;/artifactId&gt;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&lt;groupId&gt;commons-­‐logging&lt;/groupId&gt;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&lt;artifactId&gt;commons-­‐logging&lt;/artifactId&gt;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&lt;/exclusion&gt;</a:t>
            </a: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&lt;/exclusions&gt;</a:t>
            </a: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&lt;groupId&gt;org.slf4j&lt;/groupId&gt;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&lt;artifactId&gt;jcl-­‐over-­‐slf4j&lt;/artifactId&gt;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&lt;version&gt;1.7.7&lt;/version&gt;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&lt;groupId&gt;ch.qos.logback&lt;/groupId&gt;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&lt;artifactId&gt;logback-­‐classic&lt;/artifactId&gt;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571625" algn="ctr">
              <a:lnSpc>
                <a:spcPts val="95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0936" y="1124744"/>
            <a:ext cx="2956560" cy="446276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&lt;build&gt;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&lt;plugins&gt;</a:t>
            </a: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&lt;artifactId&gt;maven-­‐compiler-­‐plugin&lt;/artifactId&gt;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&lt;source&gt;1.8&lt;/source&gt;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&lt;target&gt;1.8&lt;/target&gt;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&lt;encoding&gt;uU-­‐8&lt;/encoding&gt;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241935">
              <a:lnSpc>
                <a:spcPts val="1050"/>
              </a:lnSpc>
              <a:spcBef>
                <a:spcPts val="8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&lt;groupId&gt;org.eclipse.jetty&lt;/groupId&gt;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&lt;artifactId&gt;jetty-­‐maven-­‐plugin&lt;/artifactId&gt;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&lt;version&gt;9.2.6.v20141205&lt;/version&gt;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&lt;webApp&gt;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674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&lt;contextPath&gt;/&lt;/contextPath&gt;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&lt;/webApp&gt;</a:t>
            </a: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&lt;scanIntervalSeconds&gt;3&lt;/scanIntervalSeconds&gt;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127000">
              <a:lnSpc>
                <a:spcPts val="110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&lt;/plugins&gt;</a:t>
            </a:r>
          </a:p>
          <a:p>
            <a:pPr marL="12700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&lt;/build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117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 noGrp="1"/>
          </p:cNvSpPr>
          <p:nvPr/>
        </p:nvSpPr>
        <p:spPr>
          <a:xfrm>
            <a:off x="2648744" y="598572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520" y="1052736"/>
            <a:ext cx="8640960" cy="4982261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version="1.0" encoding="UTF-8"?&gt;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&lt;beans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="http://www.springframework.org/schema/beans"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xmlns:xsi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="http://www.w3.org/2001/XMLSchema-instance"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://www.springframework.org/schema/beans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2" invalidUrl="http:///"/>
              </a:rPr>
              <a:t>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3" invalidUrl="http:///"/>
              </a:rPr>
              <a:t>://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http://www.springframework.org/schema/jdbc 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http://www.springframework.org/schema/tx http://www.springframework.org/schema/tx/spring-tx-3.0.xsd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http://www.springframework.org/schema/aop 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transaction manager, use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JtaTransactionManager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for global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org.springframework.jdbc.datasource.DataSourceTransactionManager&gt;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context:component-scan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base-package="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com.mining.app.service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context:annotation-config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transaction demarcation with annotations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tx:annotation-driven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define the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org.mybatis.spring.SqlSessionFactoryBean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typeAliasesPackage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com.mining.app.domain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scan for mappers and let them be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autowired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org.mybatis.spring.mapper.MapperScannerConfigurer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basePackage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com.mining.app.persistence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&lt;!--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 ref="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"/&gt;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&lt;/beans&gt;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03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/>
          <p:cNvSpPr txBox="1"/>
          <p:nvPr/>
        </p:nvSpPr>
        <p:spPr>
          <a:xfrm>
            <a:off x="1856656" y="1268760"/>
            <a:ext cx="6408712" cy="4846583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@EnableJpaRepositories(basePackages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"domain")  </a:t>
            </a:r>
            <a:endParaRPr lang="en-US" sz="10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EnableWebMvc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@EnableTransactionManagement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ComponentScan(basePackages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</a:t>
            </a:r>
            <a:r>
              <a:rPr sz="1000" b="1" spc="1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"controller</a:t>
            </a: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")</a:t>
            </a:r>
            <a:endParaRPr sz="1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marR="2406650" lvl="1" indent="-114935">
              <a:lnSpc>
                <a:spcPts val="10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class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Conﬁg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extends WebMvcConﬁgurerAdapter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entityManagerFactory()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 = new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emf.setPackagesToScan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("domain");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emf.setDataSource(dataSource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());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 adapter 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new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adapter.setDatabase(Database.MYSQL);</a:t>
            </a: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emf.setJpaVendorAdapter(adapter);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emf;</a:t>
            </a:r>
          </a:p>
          <a:p>
            <a:pPr marL="58420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584200" lvl="1">
              <a:lnSpc>
                <a:spcPts val="100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0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DataSource dataSource()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 ds = new</a:t>
            </a:r>
            <a:r>
              <a:rPr sz="1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ComboPooledDataSource();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try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81407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ds.setDriverClass("com.mysql.jdbc.Driver");</a:t>
            </a: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catch (PropertyVetoException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e) 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	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throw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new</a:t>
            </a: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RuntimeException(e);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ds.setJdbcUrl("jdbc:mysql://localhost/test?characterEncoding=uU8");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ds.setUser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("root");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ds;</a:t>
            </a: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469900" lvl="1">
              <a:lnSpc>
                <a:spcPts val="11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7" name="object 2"/>
          <p:cNvSpPr txBox="1">
            <a:spLocks noGrp="1"/>
          </p:cNvSpPr>
          <p:nvPr/>
        </p:nvSpPr>
        <p:spPr>
          <a:xfrm>
            <a:off x="2864768" y="692696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85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720752" y="692696"/>
            <a:ext cx="4808984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98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web.xml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2720" y="1268760"/>
            <a:ext cx="4857750" cy="49500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69900" lvl="1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version="1.0"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encoding="UTF-­‐</a:t>
            </a:r>
            <a:r>
              <a:rPr sz="1000" b="1" spc="-35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</a:t>
            </a:r>
            <a:r>
              <a:rPr sz="1000" b="1" spc="-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"?&gt;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&lt;servlet&gt;</a:t>
            </a: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1825625" lvl="1" indent="-114935">
              <a:lnSpc>
                <a:spcPct val="75000"/>
              </a:lnSpc>
              <a:spcBef>
                <a:spcPts val="200"/>
              </a:spcBef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&lt;servlet-­‐class&gt;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org.springframework.web.servlet.DispatcherServlet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&lt;param-­‐name&gt;contextClass&lt;/param-­‐name&gt;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929005" marR="5080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org.springframework.web.context.support.AnnotationConﬁgWebApplicationContext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800"/>
              </a:lnSpc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&lt;param-­‐name&gt;contextConﬁgLocation&lt;/param-­‐name&gt;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&lt;param-­‐value&gt;conﬁg.Conﬁg&lt;/param-­‐value&gt;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&lt;load-­‐on-­‐startup&gt;1&lt;/load-­‐on-­‐startup&gt;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&lt;/servlet&gt;</a:t>
            </a: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&lt;url-­‐pattern&gt;/&lt;/url-­‐pattern&gt;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&lt;ﬁlter-­‐name&gt;encodingFilter&lt;/ﬁlter-­‐name&gt;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&lt;ﬁlter-­‐class&gt;org.springframework.web.ﬁlter.CharacterEncodingFilter&lt;/ﬁlter-­‐class&gt;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&lt;param-­‐name&gt;encoding&lt;/param-­‐name&gt;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5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&lt;param-­‐value&gt;UTF-­‐8&lt;/param-­‐value&gt;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lvl="1">
              <a:spcBef>
                <a:spcPts val="700"/>
              </a:spcBef>
            </a:pPr>
            <a:r>
              <a:rPr sz="1000" b="1" spc="-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spc="-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web-­‐app&gt;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0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2072680" y="2132856"/>
            <a:ext cx="4897755" cy="140615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SpringBoot Initializer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Spring-boot-starter-</a:t>
            </a:r>
            <a:r>
              <a:rPr lang="ko-KR" alt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모듈명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application.properties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712640" y="1355413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48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2950872" y="620688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40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1208584" y="1789923"/>
            <a:ext cx="2957195" cy="4385816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&lt;artifactId&gt;spring-­‐boot-­‐starter-­‐parent&lt;/artifactId&gt;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&lt;version&gt;1.2.0.RELEASE&lt;/version&gt;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&lt;artifactId&gt;spring-­‐boot-­‐starter-­‐web&lt;/artifactId&gt;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&lt;artifactId&gt;spring-­‐boot-­‐starter-­‐data-­‐</a:t>
            </a:r>
            <a:r>
              <a:rPr sz="1000" b="1" spc="-45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jpa</a:t>
            </a: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&lt;artifactId&gt;spring-­‐boot-­‐starter-­‐test&lt;/artifactId&gt;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2028825" algn="ctr">
              <a:lnSpc>
                <a:spcPts val="95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dependencies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4520952" y="2870043"/>
            <a:ext cx="4298950" cy="1764586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 marR="2376170">
              <a:lnSpc>
                <a:spcPct val="100000"/>
              </a:lnSpc>
              <a:spcBef>
                <a:spcPts val="36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spring.view.preﬁx:  </a:t>
            </a: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/WEB-­‐INF/view/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spring.view.suﬃx:  .jsp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 marR="346075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spring.datasource.url=jdbc:mysql://localhost/t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st?cha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rEncoding=u</a:t>
            </a: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U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 spring.datasource.userna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m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oot</a:t>
            </a:r>
          </a:p>
          <a:p>
            <a:pPr marL="91440" marR="171831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spring.datasource.password= spring.datasource.driver=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om.mysql.jdbc.Driver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spring.jpa.database=MYSQL</a:t>
            </a: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4448944" y="2293979"/>
            <a:ext cx="374441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</a:t>
            </a:r>
            <a:endParaRPr kumimoji="0" lang="ko-KR" altLang="en-US" sz="28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1206209" y="1196752"/>
            <a:ext cx="25202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 . xml</a:t>
            </a:r>
            <a:endParaRPr kumimoji="0" lang="ko-KR" altLang="en-US" sz="32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61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2864768" y="836712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</a:rPr>
              <a:t>Spring Boot </a:t>
            </a:r>
            <a:r>
              <a:rPr kumimoji="0" lang="en-US" altLang="ko-KR" sz="4000" kern="0" spc="-150" dirty="0" smtClean="0">
                <a:solidFill>
                  <a:srgbClr val="FFC000"/>
                </a:solidFill>
              </a:rPr>
              <a:t>Run</a:t>
            </a:r>
            <a:endParaRPr kumimoji="0" lang="ko-KR" altLang="en-US" sz="4000" kern="0" spc="-204" dirty="0">
              <a:solidFill>
                <a:srgbClr val="FFC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844824"/>
            <a:ext cx="8826423" cy="3899008"/>
          </a:xfrm>
          <a:prstGeom prst="rect">
            <a:avLst/>
          </a:prstGeom>
          <a:ln w="12700"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05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797912" y="761814"/>
            <a:ext cx="25245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Framework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9618" y="1287213"/>
            <a:ext cx="4201159" cy="2560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9775" y="1282451"/>
            <a:ext cx="4220845" cy="2574925"/>
          </a:xfrm>
          <a:custGeom>
            <a:avLst/>
            <a:gdLst/>
            <a:ahLst/>
            <a:cxnLst/>
            <a:rect l="l" t="t" r="r" b="b"/>
            <a:pathLst>
              <a:path w="4220845" h="2574925">
                <a:moveTo>
                  <a:pt x="0" y="0"/>
                </a:moveTo>
                <a:lnTo>
                  <a:pt x="4220764" y="0"/>
                </a:lnTo>
                <a:lnTo>
                  <a:pt x="4220764" y="2574924"/>
                </a:lnTo>
                <a:lnTo>
                  <a:pt x="0" y="25749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755" y="3459885"/>
            <a:ext cx="2555239" cy="2494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992" y="3455123"/>
            <a:ext cx="2564765" cy="2504440"/>
          </a:xfrm>
          <a:custGeom>
            <a:avLst/>
            <a:gdLst/>
            <a:ahLst/>
            <a:cxnLst/>
            <a:rect l="l" t="t" r="r" b="b"/>
            <a:pathLst>
              <a:path w="2564765" h="2504440">
                <a:moveTo>
                  <a:pt x="0" y="0"/>
                </a:moveTo>
                <a:lnTo>
                  <a:pt x="2564605" y="0"/>
                </a:lnTo>
                <a:lnTo>
                  <a:pt x="2564605" y="2503883"/>
                </a:lnTo>
                <a:lnTo>
                  <a:pt x="0" y="25038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8824" y="3459885"/>
            <a:ext cx="2321558" cy="257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4061" y="3455123"/>
            <a:ext cx="2331720" cy="2580640"/>
          </a:xfrm>
          <a:custGeom>
            <a:avLst/>
            <a:gdLst/>
            <a:ahLst/>
            <a:cxnLst/>
            <a:rect l="l" t="t" r="r" b="b"/>
            <a:pathLst>
              <a:path w="2331720" h="2580640">
                <a:moveTo>
                  <a:pt x="0" y="0"/>
                </a:moveTo>
                <a:lnTo>
                  <a:pt x="2331242" y="0"/>
                </a:lnTo>
                <a:lnTo>
                  <a:pt x="2331242" y="2580083"/>
                </a:lnTo>
                <a:lnTo>
                  <a:pt x="0" y="25800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2942" y="2357948"/>
            <a:ext cx="1600200" cy="259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2620" y="2353186"/>
            <a:ext cx="1645920" cy="2600325"/>
          </a:xfrm>
          <a:custGeom>
            <a:avLst/>
            <a:gdLst/>
            <a:ahLst/>
            <a:cxnLst/>
            <a:rect l="l" t="t" r="r" b="b"/>
            <a:pathLst>
              <a:path w="1645920" h="2600325">
                <a:moveTo>
                  <a:pt x="0" y="0"/>
                </a:moveTo>
                <a:lnTo>
                  <a:pt x="1645443" y="0"/>
                </a:lnTo>
                <a:lnTo>
                  <a:pt x="1645443" y="2600324"/>
                </a:lnTo>
                <a:lnTo>
                  <a:pt x="0" y="2600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01063" y="3099808"/>
            <a:ext cx="1991358" cy="1290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6299" y="3095046"/>
            <a:ext cx="2001520" cy="1299845"/>
          </a:xfrm>
          <a:custGeom>
            <a:avLst/>
            <a:gdLst/>
            <a:ahLst/>
            <a:cxnLst/>
            <a:rect l="l" t="t" r="r" b="b"/>
            <a:pathLst>
              <a:path w="2001520" h="1299845">
                <a:moveTo>
                  <a:pt x="0" y="0"/>
                </a:moveTo>
                <a:lnTo>
                  <a:pt x="2001043" y="0"/>
                </a:lnTo>
                <a:lnTo>
                  <a:pt x="2001043" y="1299765"/>
                </a:lnTo>
                <a:lnTo>
                  <a:pt x="0" y="12997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1042922" y="0"/>
                </a:moveTo>
                <a:lnTo>
                  <a:pt x="1042922" y="194495"/>
                </a:lnTo>
                <a:lnTo>
                  <a:pt x="0" y="194495"/>
                </a:lnTo>
                <a:lnTo>
                  <a:pt x="0" y="583483"/>
                </a:lnTo>
                <a:lnTo>
                  <a:pt x="1042922" y="583483"/>
                </a:lnTo>
                <a:lnTo>
                  <a:pt x="1042922" y="777979"/>
                </a:lnTo>
                <a:lnTo>
                  <a:pt x="1431912" y="388989"/>
                </a:lnTo>
                <a:lnTo>
                  <a:pt x="10429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0" y="194495"/>
                </a:moveTo>
                <a:lnTo>
                  <a:pt x="1042922" y="194495"/>
                </a:lnTo>
                <a:lnTo>
                  <a:pt x="1042922" y="0"/>
                </a:lnTo>
                <a:lnTo>
                  <a:pt x="1431911" y="388989"/>
                </a:lnTo>
                <a:lnTo>
                  <a:pt x="1042922" y="777978"/>
                </a:lnTo>
                <a:lnTo>
                  <a:pt x="1042922" y="583483"/>
                </a:lnTo>
                <a:lnTo>
                  <a:pt x="0" y="583483"/>
                </a:lnTo>
                <a:lnTo>
                  <a:pt x="0" y="19449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/>
          </p:cNvSpPr>
          <p:nvPr/>
        </p:nvSpPr>
        <p:spPr>
          <a:xfrm>
            <a:off x="8992599" y="6658452"/>
            <a:ext cx="20574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69</a:t>
            </a:fld>
            <a:endParaRPr lang="en-US" altLang="ko-KR" dirty="0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6897216" y="762727"/>
            <a:ext cx="181041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Boot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2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70</a:t>
            </a:fld>
            <a:endParaRPr lang="en-US" altLang="ko-KR" dirty="0"/>
          </a:p>
        </p:txBody>
      </p:sp>
      <p:sp>
        <p:nvSpPr>
          <p:cNvPr id="5" name="object 2"/>
          <p:cNvSpPr txBox="1">
            <a:spLocks noGrp="1"/>
          </p:cNvSpPr>
          <p:nvPr>
            <p:ph type="title" idx="4294967295"/>
          </p:nvPr>
        </p:nvSpPr>
        <p:spPr>
          <a:xfrm>
            <a:off x="1496616" y="1137424"/>
            <a:ext cx="71287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 환경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공유 또는 </a:t>
            </a:r>
            <a:r>
              <a:rPr lang="ko-KR" altLang="en-US" sz="3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세팅 시</a:t>
            </a:r>
            <a:endParaRPr sz="3200" b="1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504056" y="2612552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반복적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 검증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리스크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버전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맞추기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로컬</a:t>
            </a:r>
            <a:r>
              <a:rPr lang="en-US" altLang="ko-KR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개발</a:t>
            </a:r>
            <a:r>
              <a:rPr lang="en-US" altLang="ko-KR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운영 </a:t>
            </a:r>
            <a:r>
              <a:rPr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1800" b="1" spc="-3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C&amp;P하고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수정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 환경 복잡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어려움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-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무겁고  느리다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936104" y="2107285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5097016" y="2636912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자동설정 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간단한 속성 정의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3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을 활용한 설정의 단순화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단순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편리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–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가볍고  빠르다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5544616" y="2134400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2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495622" y="980728"/>
            <a:ext cx="9388598" cy="4429174"/>
            <a:chOff x="127723" y="2371851"/>
            <a:chExt cx="13569138" cy="6401390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275" cy="501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88252" y="7720583"/>
              <a:ext cx="742188" cy="10271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27723" y="8265402"/>
              <a:ext cx="13569138" cy="50783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79770" marR="5080" indent="-5767705">
                <a:lnSpc>
                  <a:spcPct val="100000"/>
                </a:lnSpc>
                <a:spcBef>
                  <a:spcPts val="100"/>
                </a:spcBef>
              </a:pP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Framework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의</a:t>
              </a:r>
              <a:r>
                <a:rPr sz="2200" b="1" spc="-29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구성과</a:t>
              </a:r>
              <a:r>
                <a:rPr sz="2200"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설정을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대신해주고  있다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31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64568" y="1052736"/>
            <a:ext cx="8320364" cy="4558512"/>
            <a:chOff x="1281683" y="2371851"/>
            <a:chExt cx="11560218" cy="6333542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C72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306489" y="8174430"/>
              <a:ext cx="11535412" cy="53096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2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모를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때</a:t>
              </a:r>
              <a:r>
                <a:rPr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해결하려고</a:t>
              </a:r>
              <a:r>
                <a:rPr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하는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Boundery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450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704528" y="980728"/>
            <a:ext cx="8352928" cy="4944669"/>
            <a:chOff x="596754" y="2371851"/>
            <a:chExt cx="11537238" cy="6829681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1507" y="2592323"/>
              <a:ext cx="1350264" cy="13517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4461" y="2605277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0" y="635507"/>
                  </a:moveTo>
                  <a:lnTo>
                    <a:pt x="1741" y="588073"/>
                  </a:lnTo>
                  <a:lnTo>
                    <a:pt x="6883" y="541586"/>
                  </a:lnTo>
                  <a:lnTo>
                    <a:pt x="15302" y="496170"/>
                  </a:lnTo>
                  <a:lnTo>
                    <a:pt x="26877" y="451947"/>
                  </a:lnTo>
                  <a:lnTo>
                    <a:pt x="41484" y="409041"/>
                  </a:lnTo>
                  <a:lnTo>
                    <a:pt x="59001" y="367573"/>
                  </a:lnTo>
                  <a:lnTo>
                    <a:pt x="79304" y="327667"/>
                  </a:lnTo>
                  <a:lnTo>
                    <a:pt x="102271" y="289446"/>
                  </a:lnTo>
                  <a:lnTo>
                    <a:pt x="127779" y="253032"/>
                  </a:lnTo>
                  <a:lnTo>
                    <a:pt x="155706" y="218549"/>
                  </a:lnTo>
                  <a:lnTo>
                    <a:pt x="185927" y="186118"/>
                  </a:lnTo>
                  <a:lnTo>
                    <a:pt x="218322" y="155863"/>
                  </a:lnTo>
                  <a:lnTo>
                    <a:pt x="252766" y="127907"/>
                  </a:lnTo>
                  <a:lnTo>
                    <a:pt x="289138" y="102372"/>
                  </a:lnTo>
                  <a:lnTo>
                    <a:pt x="327313" y="79381"/>
                  </a:lnTo>
                  <a:lnTo>
                    <a:pt x="367170" y="59058"/>
                  </a:lnTo>
                  <a:lnTo>
                    <a:pt x="408586" y="41524"/>
                  </a:lnTo>
                  <a:lnTo>
                    <a:pt x="451437" y="26903"/>
                  </a:lnTo>
                  <a:lnTo>
                    <a:pt x="495602" y="15317"/>
                  </a:lnTo>
                  <a:lnTo>
                    <a:pt x="540957" y="6889"/>
                  </a:lnTo>
                  <a:lnTo>
                    <a:pt x="587379" y="1742"/>
                  </a:lnTo>
                  <a:lnTo>
                    <a:pt x="634746" y="0"/>
                  </a:lnTo>
                  <a:lnTo>
                    <a:pt x="682112" y="1742"/>
                  </a:lnTo>
                  <a:lnTo>
                    <a:pt x="728534" y="6889"/>
                  </a:lnTo>
                  <a:lnTo>
                    <a:pt x="773889" y="15317"/>
                  </a:lnTo>
                  <a:lnTo>
                    <a:pt x="818054" y="26903"/>
                  </a:lnTo>
                  <a:lnTo>
                    <a:pt x="860905" y="41524"/>
                  </a:lnTo>
                  <a:lnTo>
                    <a:pt x="902321" y="59058"/>
                  </a:lnTo>
                  <a:lnTo>
                    <a:pt x="942178" y="79381"/>
                  </a:lnTo>
                  <a:lnTo>
                    <a:pt x="980353" y="102372"/>
                  </a:lnTo>
                  <a:lnTo>
                    <a:pt x="1016725" y="127907"/>
                  </a:lnTo>
                  <a:lnTo>
                    <a:pt x="1051169" y="155863"/>
                  </a:lnTo>
                  <a:lnTo>
                    <a:pt x="1083563" y="186118"/>
                  </a:lnTo>
                  <a:lnTo>
                    <a:pt x="1113785" y="218549"/>
                  </a:lnTo>
                  <a:lnTo>
                    <a:pt x="1141712" y="253032"/>
                  </a:lnTo>
                  <a:lnTo>
                    <a:pt x="1167220" y="289446"/>
                  </a:lnTo>
                  <a:lnTo>
                    <a:pt x="1190187" y="327667"/>
                  </a:lnTo>
                  <a:lnTo>
                    <a:pt x="1210490" y="367573"/>
                  </a:lnTo>
                  <a:lnTo>
                    <a:pt x="1228007" y="409041"/>
                  </a:lnTo>
                  <a:lnTo>
                    <a:pt x="1242614" y="451947"/>
                  </a:lnTo>
                  <a:lnTo>
                    <a:pt x="1254189" y="496170"/>
                  </a:lnTo>
                  <a:lnTo>
                    <a:pt x="1262608" y="541586"/>
                  </a:lnTo>
                  <a:lnTo>
                    <a:pt x="1267750" y="588073"/>
                  </a:lnTo>
                  <a:lnTo>
                    <a:pt x="1269491" y="635507"/>
                  </a:lnTo>
                  <a:lnTo>
                    <a:pt x="1267750" y="682942"/>
                  </a:lnTo>
                  <a:lnTo>
                    <a:pt x="1262608" y="729429"/>
                  </a:lnTo>
                  <a:lnTo>
                    <a:pt x="1254189" y="774845"/>
                  </a:lnTo>
                  <a:lnTo>
                    <a:pt x="1242614" y="819068"/>
                  </a:lnTo>
                  <a:lnTo>
                    <a:pt x="1228007" y="861974"/>
                  </a:lnTo>
                  <a:lnTo>
                    <a:pt x="1210490" y="903442"/>
                  </a:lnTo>
                  <a:lnTo>
                    <a:pt x="1190187" y="943348"/>
                  </a:lnTo>
                  <a:lnTo>
                    <a:pt x="1167220" y="981569"/>
                  </a:lnTo>
                  <a:lnTo>
                    <a:pt x="1141712" y="1017983"/>
                  </a:lnTo>
                  <a:lnTo>
                    <a:pt x="1113785" y="1052466"/>
                  </a:lnTo>
                  <a:lnTo>
                    <a:pt x="1083564" y="1084897"/>
                  </a:lnTo>
                  <a:lnTo>
                    <a:pt x="1051169" y="1115152"/>
                  </a:lnTo>
                  <a:lnTo>
                    <a:pt x="1016725" y="1143108"/>
                  </a:lnTo>
                  <a:lnTo>
                    <a:pt x="980353" y="1168643"/>
                  </a:lnTo>
                  <a:lnTo>
                    <a:pt x="942178" y="1191634"/>
                  </a:lnTo>
                  <a:lnTo>
                    <a:pt x="902321" y="1211957"/>
                  </a:lnTo>
                  <a:lnTo>
                    <a:pt x="860905" y="1229491"/>
                  </a:lnTo>
                  <a:lnTo>
                    <a:pt x="818054" y="1244112"/>
                  </a:lnTo>
                  <a:lnTo>
                    <a:pt x="773889" y="1255698"/>
                  </a:lnTo>
                  <a:lnTo>
                    <a:pt x="728534" y="1264126"/>
                  </a:lnTo>
                  <a:lnTo>
                    <a:pt x="682112" y="1269273"/>
                  </a:lnTo>
                  <a:lnTo>
                    <a:pt x="634746" y="1271016"/>
                  </a:lnTo>
                  <a:lnTo>
                    <a:pt x="587379" y="1269273"/>
                  </a:lnTo>
                  <a:lnTo>
                    <a:pt x="540957" y="1264126"/>
                  </a:lnTo>
                  <a:lnTo>
                    <a:pt x="495602" y="1255698"/>
                  </a:lnTo>
                  <a:lnTo>
                    <a:pt x="451437" y="1244112"/>
                  </a:lnTo>
                  <a:lnTo>
                    <a:pt x="408586" y="1229491"/>
                  </a:lnTo>
                  <a:lnTo>
                    <a:pt x="367170" y="1211957"/>
                  </a:lnTo>
                  <a:lnTo>
                    <a:pt x="327313" y="1191634"/>
                  </a:lnTo>
                  <a:lnTo>
                    <a:pt x="289138" y="1168643"/>
                  </a:lnTo>
                  <a:lnTo>
                    <a:pt x="252766" y="1143108"/>
                  </a:lnTo>
                  <a:lnTo>
                    <a:pt x="218322" y="1115152"/>
                  </a:lnTo>
                  <a:lnTo>
                    <a:pt x="185928" y="1084897"/>
                  </a:lnTo>
                  <a:lnTo>
                    <a:pt x="155706" y="1052466"/>
                  </a:lnTo>
                  <a:lnTo>
                    <a:pt x="127779" y="1017983"/>
                  </a:lnTo>
                  <a:lnTo>
                    <a:pt x="102271" y="981569"/>
                  </a:lnTo>
                  <a:lnTo>
                    <a:pt x="79304" y="943348"/>
                  </a:lnTo>
                  <a:lnTo>
                    <a:pt x="59001" y="903442"/>
                  </a:lnTo>
                  <a:lnTo>
                    <a:pt x="41484" y="861974"/>
                  </a:lnTo>
                  <a:lnTo>
                    <a:pt x="26877" y="819068"/>
                  </a:lnTo>
                  <a:lnTo>
                    <a:pt x="15302" y="774845"/>
                  </a:lnTo>
                  <a:lnTo>
                    <a:pt x="6883" y="729429"/>
                  </a:lnTo>
                  <a:lnTo>
                    <a:pt x="1741" y="682942"/>
                  </a:lnTo>
                  <a:lnTo>
                    <a:pt x="0" y="635507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3232" y="3147060"/>
              <a:ext cx="710184" cy="7101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6185" y="3160014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21507" y="5638800"/>
              <a:ext cx="1708404" cy="1633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34461" y="5651753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0" y="776478"/>
                  </a:moveTo>
                  <a:lnTo>
                    <a:pt x="1485" y="729172"/>
                  </a:lnTo>
                  <a:lnTo>
                    <a:pt x="5884" y="682617"/>
                  </a:lnTo>
                  <a:lnTo>
                    <a:pt x="13111" y="636894"/>
                  </a:lnTo>
                  <a:lnTo>
                    <a:pt x="23082" y="592082"/>
                  </a:lnTo>
                  <a:lnTo>
                    <a:pt x="35712" y="548265"/>
                  </a:lnTo>
                  <a:lnTo>
                    <a:pt x="50914" y="505522"/>
                  </a:lnTo>
                  <a:lnTo>
                    <a:pt x="68605" y="463936"/>
                  </a:lnTo>
                  <a:lnTo>
                    <a:pt x="88699" y="423586"/>
                  </a:lnTo>
                  <a:lnTo>
                    <a:pt x="111110" y="384556"/>
                  </a:lnTo>
                  <a:lnTo>
                    <a:pt x="135755" y="346924"/>
                  </a:lnTo>
                  <a:lnTo>
                    <a:pt x="162546" y="310774"/>
                  </a:lnTo>
                  <a:lnTo>
                    <a:pt x="191401" y="276185"/>
                  </a:lnTo>
                  <a:lnTo>
                    <a:pt x="222232" y="243240"/>
                  </a:lnTo>
                  <a:lnTo>
                    <a:pt x="254956" y="212019"/>
                  </a:lnTo>
                  <a:lnTo>
                    <a:pt x="289486" y="182604"/>
                  </a:lnTo>
                  <a:lnTo>
                    <a:pt x="325739" y="155075"/>
                  </a:lnTo>
                  <a:lnTo>
                    <a:pt x="363628" y="129514"/>
                  </a:lnTo>
                  <a:lnTo>
                    <a:pt x="403069" y="106002"/>
                  </a:lnTo>
                  <a:lnTo>
                    <a:pt x="443977" y="84621"/>
                  </a:lnTo>
                  <a:lnTo>
                    <a:pt x="486266" y="65451"/>
                  </a:lnTo>
                  <a:lnTo>
                    <a:pt x="529851" y="48573"/>
                  </a:lnTo>
                  <a:lnTo>
                    <a:pt x="574647" y="34069"/>
                  </a:lnTo>
                  <a:lnTo>
                    <a:pt x="620569" y="22021"/>
                  </a:lnTo>
                  <a:lnTo>
                    <a:pt x="667532" y="12508"/>
                  </a:lnTo>
                  <a:lnTo>
                    <a:pt x="715451" y="5613"/>
                  </a:lnTo>
                  <a:lnTo>
                    <a:pt x="764241" y="1416"/>
                  </a:lnTo>
                  <a:lnTo>
                    <a:pt x="813815" y="0"/>
                  </a:lnTo>
                  <a:lnTo>
                    <a:pt x="863390" y="1416"/>
                  </a:lnTo>
                  <a:lnTo>
                    <a:pt x="912180" y="5613"/>
                  </a:lnTo>
                  <a:lnTo>
                    <a:pt x="960099" y="12508"/>
                  </a:lnTo>
                  <a:lnTo>
                    <a:pt x="1007062" y="22021"/>
                  </a:lnTo>
                  <a:lnTo>
                    <a:pt x="1052984" y="34069"/>
                  </a:lnTo>
                  <a:lnTo>
                    <a:pt x="1097780" y="48573"/>
                  </a:lnTo>
                  <a:lnTo>
                    <a:pt x="1141365" y="65451"/>
                  </a:lnTo>
                  <a:lnTo>
                    <a:pt x="1183654" y="84621"/>
                  </a:lnTo>
                  <a:lnTo>
                    <a:pt x="1224562" y="106002"/>
                  </a:lnTo>
                  <a:lnTo>
                    <a:pt x="1264003" y="129514"/>
                  </a:lnTo>
                  <a:lnTo>
                    <a:pt x="1301892" y="155075"/>
                  </a:lnTo>
                  <a:lnTo>
                    <a:pt x="1338145" y="182604"/>
                  </a:lnTo>
                  <a:lnTo>
                    <a:pt x="1372675" y="212019"/>
                  </a:lnTo>
                  <a:lnTo>
                    <a:pt x="1405399" y="243240"/>
                  </a:lnTo>
                  <a:lnTo>
                    <a:pt x="1436230" y="276185"/>
                  </a:lnTo>
                  <a:lnTo>
                    <a:pt x="1465085" y="310774"/>
                  </a:lnTo>
                  <a:lnTo>
                    <a:pt x="1491876" y="346924"/>
                  </a:lnTo>
                  <a:lnTo>
                    <a:pt x="1516521" y="384556"/>
                  </a:lnTo>
                  <a:lnTo>
                    <a:pt x="1538932" y="423586"/>
                  </a:lnTo>
                  <a:lnTo>
                    <a:pt x="1559026" y="463936"/>
                  </a:lnTo>
                  <a:lnTo>
                    <a:pt x="1576717" y="505522"/>
                  </a:lnTo>
                  <a:lnTo>
                    <a:pt x="1591919" y="548265"/>
                  </a:lnTo>
                  <a:lnTo>
                    <a:pt x="1604549" y="592082"/>
                  </a:lnTo>
                  <a:lnTo>
                    <a:pt x="1614520" y="636894"/>
                  </a:lnTo>
                  <a:lnTo>
                    <a:pt x="1621747" y="682617"/>
                  </a:lnTo>
                  <a:lnTo>
                    <a:pt x="1626146" y="729172"/>
                  </a:lnTo>
                  <a:lnTo>
                    <a:pt x="1627632" y="776478"/>
                  </a:lnTo>
                  <a:lnTo>
                    <a:pt x="1626146" y="823783"/>
                  </a:lnTo>
                  <a:lnTo>
                    <a:pt x="1621747" y="870338"/>
                  </a:lnTo>
                  <a:lnTo>
                    <a:pt x="1614520" y="916061"/>
                  </a:lnTo>
                  <a:lnTo>
                    <a:pt x="1604549" y="960873"/>
                  </a:lnTo>
                  <a:lnTo>
                    <a:pt x="1591919" y="1004690"/>
                  </a:lnTo>
                  <a:lnTo>
                    <a:pt x="1576717" y="1047433"/>
                  </a:lnTo>
                  <a:lnTo>
                    <a:pt x="1559026" y="1089019"/>
                  </a:lnTo>
                  <a:lnTo>
                    <a:pt x="1538932" y="1129369"/>
                  </a:lnTo>
                  <a:lnTo>
                    <a:pt x="1516521" y="1168400"/>
                  </a:lnTo>
                  <a:lnTo>
                    <a:pt x="1491876" y="1206031"/>
                  </a:lnTo>
                  <a:lnTo>
                    <a:pt x="1465085" y="1242181"/>
                  </a:lnTo>
                  <a:lnTo>
                    <a:pt x="1436230" y="1276770"/>
                  </a:lnTo>
                  <a:lnTo>
                    <a:pt x="1405399" y="1309715"/>
                  </a:lnTo>
                  <a:lnTo>
                    <a:pt x="1372675" y="1340936"/>
                  </a:lnTo>
                  <a:lnTo>
                    <a:pt x="1338145" y="1370351"/>
                  </a:lnTo>
                  <a:lnTo>
                    <a:pt x="1301892" y="1397880"/>
                  </a:lnTo>
                  <a:lnTo>
                    <a:pt x="1264003" y="1423441"/>
                  </a:lnTo>
                  <a:lnTo>
                    <a:pt x="1224562" y="1446953"/>
                  </a:lnTo>
                  <a:lnTo>
                    <a:pt x="1183654" y="1468334"/>
                  </a:lnTo>
                  <a:lnTo>
                    <a:pt x="1141365" y="1487504"/>
                  </a:lnTo>
                  <a:lnTo>
                    <a:pt x="1097780" y="1504382"/>
                  </a:lnTo>
                  <a:lnTo>
                    <a:pt x="1052984" y="1518886"/>
                  </a:lnTo>
                  <a:lnTo>
                    <a:pt x="1007062" y="1530934"/>
                  </a:lnTo>
                  <a:lnTo>
                    <a:pt x="960099" y="1540447"/>
                  </a:lnTo>
                  <a:lnTo>
                    <a:pt x="912180" y="1547342"/>
                  </a:lnTo>
                  <a:lnTo>
                    <a:pt x="863390" y="1551539"/>
                  </a:lnTo>
                  <a:lnTo>
                    <a:pt x="813815" y="1552956"/>
                  </a:lnTo>
                  <a:lnTo>
                    <a:pt x="764241" y="1551539"/>
                  </a:lnTo>
                  <a:lnTo>
                    <a:pt x="715451" y="1547342"/>
                  </a:lnTo>
                  <a:lnTo>
                    <a:pt x="667532" y="1540447"/>
                  </a:lnTo>
                  <a:lnTo>
                    <a:pt x="620569" y="1530934"/>
                  </a:lnTo>
                  <a:lnTo>
                    <a:pt x="574647" y="1518886"/>
                  </a:lnTo>
                  <a:lnTo>
                    <a:pt x="529851" y="1504382"/>
                  </a:lnTo>
                  <a:lnTo>
                    <a:pt x="486266" y="1487504"/>
                  </a:lnTo>
                  <a:lnTo>
                    <a:pt x="443977" y="1468334"/>
                  </a:lnTo>
                  <a:lnTo>
                    <a:pt x="403069" y="1446953"/>
                  </a:lnTo>
                  <a:lnTo>
                    <a:pt x="363628" y="1423441"/>
                  </a:lnTo>
                  <a:lnTo>
                    <a:pt x="325739" y="1397880"/>
                  </a:lnTo>
                  <a:lnTo>
                    <a:pt x="289486" y="1370351"/>
                  </a:lnTo>
                  <a:lnTo>
                    <a:pt x="254956" y="1340936"/>
                  </a:lnTo>
                  <a:lnTo>
                    <a:pt x="222232" y="1309715"/>
                  </a:lnTo>
                  <a:lnTo>
                    <a:pt x="191401" y="1276770"/>
                  </a:lnTo>
                  <a:lnTo>
                    <a:pt x="162546" y="1242181"/>
                  </a:lnTo>
                  <a:lnTo>
                    <a:pt x="135755" y="1206031"/>
                  </a:lnTo>
                  <a:lnTo>
                    <a:pt x="111110" y="1168400"/>
                  </a:lnTo>
                  <a:lnTo>
                    <a:pt x="88699" y="1129369"/>
                  </a:lnTo>
                  <a:lnTo>
                    <a:pt x="68605" y="1089019"/>
                  </a:lnTo>
                  <a:lnTo>
                    <a:pt x="50914" y="1047433"/>
                  </a:lnTo>
                  <a:lnTo>
                    <a:pt x="35712" y="1004690"/>
                  </a:lnTo>
                  <a:lnTo>
                    <a:pt x="23082" y="960873"/>
                  </a:lnTo>
                  <a:lnTo>
                    <a:pt x="13111" y="916061"/>
                  </a:lnTo>
                  <a:lnTo>
                    <a:pt x="5884" y="870338"/>
                  </a:lnTo>
                  <a:lnTo>
                    <a:pt x="1485" y="823783"/>
                  </a:lnTo>
                  <a:lnTo>
                    <a:pt x="0" y="776478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3875" y="3877055"/>
              <a:ext cx="1470660" cy="14066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6830" y="3890009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0" y="662939"/>
                  </a:moveTo>
                  <a:lnTo>
                    <a:pt x="1744" y="615594"/>
                  </a:lnTo>
                  <a:lnTo>
                    <a:pt x="6901" y="569147"/>
                  </a:lnTo>
                  <a:lnTo>
                    <a:pt x="15351" y="523711"/>
                  </a:lnTo>
                  <a:lnTo>
                    <a:pt x="26978" y="479398"/>
                  </a:lnTo>
                  <a:lnTo>
                    <a:pt x="41663" y="436320"/>
                  </a:lnTo>
                  <a:lnTo>
                    <a:pt x="59289" y="394589"/>
                  </a:lnTo>
                  <a:lnTo>
                    <a:pt x="79739" y="354318"/>
                  </a:lnTo>
                  <a:lnTo>
                    <a:pt x="102894" y="315619"/>
                  </a:lnTo>
                  <a:lnTo>
                    <a:pt x="128638" y="278603"/>
                  </a:lnTo>
                  <a:lnTo>
                    <a:pt x="156852" y="243383"/>
                  </a:lnTo>
                  <a:lnTo>
                    <a:pt x="187420" y="210072"/>
                  </a:lnTo>
                  <a:lnTo>
                    <a:pt x="220222" y="178781"/>
                  </a:lnTo>
                  <a:lnTo>
                    <a:pt x="255142" y="149622"/>
                  </a:lnTo>
                  <a:lnTo>
                    <a:pt x="292063" y="122708"/>
                  </a:lnTo>
                  <a:lnTo>
                    <a:pt x="330865" y="98151"/>
                  </a:lnTo>
                  <a:lnTo>
                    <a:pt x="371433" y="76063"/>
                  </a:lnTo>
                  <a:lnTo>
                    <a:pt x="413648" y="56556"/>
                  </a:lnTo>
                  <a:lnTo>
                    <a:pt x="457393" y="39742"/>
                  </a:lnTo>
                  <a:lnTo>
                    <a:pt x="502549" y="25734"/>
                  </a:lnTo>
                  <a:lnTo>
                    <a:pt x="549000" y="14643"/>
                  </a:lnTo>
                  <a:lnTo>
                    <a:pt x="596628" y="6583"/>
                  </a:lnTo>
                  <a:lnTo>
                    <a:pt x="645315" y="1664"/>
                  </a:lnTo>
                  <a:lnTo>
                    <a:pt x="694944" y="0"/>
                  </a:lnTo>
                  <a:lnTo>
                    <a:pt x="744572" y="1664"/>
                  </a:lnTo>
                  <a:lnTo>
                    <a:pt x="793259" y="6583"/>
                  </a:lnTo>
                  <a:lnTo>
                    <a:pt x="840887" y="14643"/>
                  </a:lnTo>
                  <a:lnTo>
                    <a:pt x="887338" y="25734"/>
                  </a:lnTo>
                  <a:lnTo>
                    <a:pt x="932494" y="39742"/>
                  </a:lnTo>
                  <a:lnTo>
                    <a:pt x="976239" y="56556"/>
                  </a:lnTo>
                  <a:lnTo>
                    <a:pt x="1018454" y="76063"/>
                  </a:lnTo>
                  <a:lnTo>
                    <a:pt x="1059022" y="98151"/>
                  </a:lnTo>
                  <a:lnTo>
                    <a:pt x="1097824" y="122708"/>
                  </a:lnTo>
                  <a:lnTo>
                    <a:pt x="1134745" y="149622"/>
                  </a:lnTo>
                  <a:lnTo>
                    <a:pt x="1169665" y="178781"/>
                  </a:lnTo>
                  <a:lnTo>
                    <a:pt x="1202467" y="210072"/>
                  </a:lnTo>
                  <a:lnTo>
                    <a:pt x="1233035" y="243383"/>
                  </a:lnTo>
                  <a:lnTo>
                    <a:pt x="1261249" y="278603"/>
                  </a:lnTo>
                  <a:lnTo>
                    <a:pt x="1286993" y="315619"/>
                  </a:lnTo>
                  <a:lnTo>
                    <a:pt x="1310148" y="354318"/>
                  </a:lnTo>
                  <a:lnTo>
                    <a:pt x="1330598" y="394589"/>
                  </a:lnTo>
                  <a:lnTo>
                    <a:pt x="1348224" y="436320"/>
                  </a:lnTo>
                  <a:lnTo>
                    <a:pt x="1362909" y="479398"/>
                  </a:lnTo>
                  <a:lnTo>
                    <a:pt x="1374536" y="523711"/>
                  </a:lnTo>
                  <a:lnTo>
                    <a:pt x="1382986" y="569147"/>
                  </a:lnTo>
                  <a:lnTo>
                    <a:pt x="1388143" y="615594"/>
                  </a:lnTo>
                  <a:lnTo>
                    <a:pt x="1389888" y="662939"/>
                  </a:lnTo>
                  <a:lnTo>
                    <a:pt x="1388143" y="710285"/>
                  </a:lnTo>
                  <a:lnTo>
                    <a:pt x="1382986" y="756732"/>
                  </a:lnTo>
                  <a:lnTo>
                    <a:pt x="1374536" y="802168"/>
                  </a:lnTo>
                  <a:lnTo>
                    <a:pt x="1362909" y="846481"/>
                  </a:lnTo>
                  <a:lnTo>
                    <a:pt x="1348224" y="889559"/>
                  </a:lnTo>
                  <a:lnTo>
                    <a:pt x="1330598" y="931290"/>
                  </a:lnTo>
                  <a:lnTo>
                    <a:pt x="1310148" y="971561"/>
                  </a:lnTo>
                  <a:lnTo>
                    <a:pt x="1286993" y="1010260"/>
                  </a:lnTo>
                  <a:lnTo>
                    <a:pt x="1261249" y="1047276"/>
                  </a:lnTo>
                  <a:lnTo>
                    <a:pt x="1233035" y="1082496"/>
                  </a:lnTo>
                  <a:lnTo>
                    <a:pt x="1202467" y="1115807"/>
                  </a:lnTo>
                  <a:lnTo>
                    <a:pt x="1169665" y="1147098"/>
                  </a:lnTo>
                  <a:lnTo>
                    <a:pt x="1134745" y="1176257"/>
                  </a:lnTo>
                  <a:lnTo>
                    <a:pt x="1097824" y="1203171"/>
                  </a:lnTo>
                  <a:lnTo>
                    <a:pt x="1059022" y="1227728"/>
                  </a:lnTo>
                  <a:lnTo>
                    <a:pt x="1018454" y="1249816"/>
                  </a:lnTo>
                  <a:lnTo>
                    <a:pt x="976239" y="1269323"/>
                  </a:lnTo>
                  <a:lnTo>
                    <a:pt x="932494" y="1286137"/>
                  </a:lnTo>
                  <a:lnTo>
                    <a:pt x="887338" y="1300145"/>
                  </a:lnTo>
                  <a:lnTo>
                    <a:pt x="840887" y="1311236"/>
                  </a:lnTo>
                  <a:lnTo>
                    <a:pt x="793259" y="1319296"/>
                  </a:lnTo>
                  <a:lnTo>
                    <a:pt x="744572" y="1324215"/>
                  </a:lnTo>
                  <a:lnTo>
                    <a:pt x="694944" y="1325879"/>
                  </a:lnTo>
                  <a:lnTo>
                    <a:pt x="645315" y="1324215"/>
                  </a:lnTo>
                  <a:lnTo>
                    <a:pt x="596628" y="1319296"/>
                  </a:lnTo>
                  <a:lnTo>
                    <a:pt x="549000" y="1311236"/>
                  </a:lnTo>
                  <a:lnTo>
                    <a:pt x="502549" y="1300145"/>
                  </a:lnTo>
                  <a:lnTo>
                    <a:pt x="457393" y="1286137"/>
                  </a:lnTo>
                  <a:lnTo>
                    <a:pt x="413648" y="1269323"/>
                  </a:lnTo>
                  <a:lnTo>
                    <a:pt x="371433" y="1249816"/>
                  </a:lnTo>
                  <a:lnTo>
                    <a:pt x="330865" y="1227728"/>
                  </a:lnTo>
                  <a:lnTo>
                    <a:pt x="292063" y="1203171"/>
                  </a:lnTo>
                  <a:lnTo>
                    <a:pt x="255142" y="1176257"/>
                  </a:lnTo>
                  <a:lnTo>
                    <a:pt x="220222" y="1147098"/>
                  </a:lnTo>
                  <a:lnTo>
                    <a:pt x="187420" y="1115807"/>
                  </a:lnTo>
                  <a:lnTo>
                    <a:pt x="156852" y="1082496"/>
                  </a:lnTo>
                  <a:lnTo>
                    <a:pt x="128638" y="1047276"/>
                  </a:lnTo>
                  <a:lnTo>
                    <a:pt x="102894" y="1010260"/>
                  </a:lnTo>
                  <a:lnTo>
                    <a:pt x="79739" y="971561"/>
                  </a:lnTo>
                  <a:lnTo>
                    <a:pt x="59289" y="931290"/>
                  </a:lnTo>
                  <a:lnTo>
                    <a:pt x="41663" y="889559"/>
                  </a:lnTo>
                  <a:lnTo>
                    <a:pt x="26978" y="846481"/>
                  </a:lnTo>
                  <a:lnTo>
                    <a:pt x="15351" y="802168"/>
                  </a:lnTo>
                  <a:lnTo>
                    <a:pt x="6901" y="756732"/>
                  </a:lnTo>
                  <a:lnTo>
                    <a:pt x="1744" y="710285"/>
                  </a:lnTo>
                  <a:lnTo>
                    <a:pt x="0" y="662939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00500" y="3922776"/>
              <a:ext cx="518160" cy="5196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13453" y="3935729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0" y="219456"/>
                  </a:moveTo>
                  <a:lnTo>
                    <a:pt x="5776" y="169150"/>
                  </a:lnTo>
                  <a:lnTo>
                    <a:pt x="22229" y="122964"/>
                  </a:lnTo>
                  <a:lnTo>
                    <a:pt x="48045" y="82216"/>
                  </a:lnTo>
                  <a:lnTo>
                    <a:pt x="81913" y="48225"/>
                  </a:lnTo>
                  <a:lnTo>
                    <a:pt x="122519" y="22313"/>
                  </a:lnTo>
                  <a:lnTo>
                    <a:pt x="168550" y="5798"/>
                  </a:lnTo>
                  <a:lnTo>
                    <a:pt x="218694" y="0"/>
                  </a:lnTo>
                  <a:lnTo>
                    <a:pt x="268837" y="5798"/>
                  </a:lnTo>
                  <a:lnTo>
                    <a:pt x="314868" y="22313"/>
                  </a:lnTo>
                  <a:lnTo>
                    <a:pt x="355474" y="48225"/>
                  </a:lnTo>
                  <a:lnTo>
                    <a:pt x="389342" y="82216"/>
                  </a:lnTo>
                  <a:lnTo>
                    <a:pt x="415158" y="122964"/>
                  </a:lnTo>
                  <a:lnTo>
                    <a:pt x="431611" y="169150"/>
                  </a:lnTo>
                  <a:lnTo>
                    <a:pt x="437388" y="219456"/>
                  </a:lnTo>
                  <a:lnTo>
                    <a:pt x="431611" y="269761"/>
                  </a:lnTo>
                  <a:lnTo>
                    <a:pt x="415158" y="315947"/>
                  </a:lnTo>
                  <a:lnTo>
                    <a:pt x="389342" y="356695"/>
                  </a:lnTo>
                  <a:lnTo>
                    <a:pt x="355474" y="390686"/>
                  </a:lnTo>
                  <a:lnTo>
                    <a:pt x="314868" y="416598"/>
                  </a:lnTo>
                  <a:lnTo>
                    <a:pt x="268837" y="433113"/>
                  </a:lnTo>
                  <a:lnTo>
                    <a:pt x="218694" y="438912"/>
                  </a:lnTo>
                  <a:lnTo>
                    <a:pt x="168550" y="433113"/>
                  </a:lnTo>
                  <a:lnTo>
                    <a:pt x="122519" y="416598"/>
                  </a:lnTo>
                  <a:lnTo>
                    <a:pt x="81913" y="390686"/>
                  </a:lnTo>
                  <a:lnTo>
                    <a:pt x="48045" y="356695"/>
                  </a:lnTo>
                  <a:lnTo>
                    <a:pt x="22229" y="315947"/>
                  </a:lnTo>
                  <a:lnTo>
                    <a:pt x="5776" y="269761"/>
                  </a:lnTo>
                  <a:lnTo>
                    <a:pt x="0" y="219456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93735" y="8040623"/>
              <a:ext cx="1072896" cy="10271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596754" y="8163561"/>
              <a:ext cx="11537238" cy="103797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1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lang="ko-KR" altLang="en-US"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잘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이해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한다면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우리가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해결할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수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있는</a:t>
              </a:r>
              <a:endParaRPr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  <a:p>
              <a:pPr algn="ctr">
                <a:lnSpc>
                  <a:spcPct val="100000"/>
                </a:lnSpc>
                <a:spcBef>
                  <a:spcPts val="5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Boudery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 넓어질</a:t>
              </a:r>
              <a:r>
                <a:rPr b="1" spc="-5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것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98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2733" y="68482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간편한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1154504"/>
            <a:ext cx="3463796" cy="4345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0602" y="921975"/>
            <a:ext cx="4036682" cy="757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구동 시 조건에 의한 자동 설정이 거의 완벽하게 이루어짐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개발자는 필요한 부분만 재정의 하거나 추가하면 됨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고도의 추상화 및 퍼사드 패턴 구현으로 코드의 단순화 가져옴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7549" y="167120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배포서버 구축</a:t>
            </a:r>
            <a:endParaRPr lang="en-US" altLang="ko-KR" sz="1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1221" y="1883369"/>
            <a:ext cx="3041217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 어플리케이션만으로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-jar ~~~.jar</a:t>
            </a: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실행시키면 웹서버 구축 끝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0522" y="2463288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편리한 의존성 관리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1221" y="2722016"/>
            <a:ext cx="4552849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의존성에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호환성을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전혀 고려하지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않아도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되고 최적의 버전관리를 해 줌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교체하고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싶은 의존성이 있다면 제외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(exclude)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시킬수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있고 유연한 설정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2733" y="3327384"/>
            <a:ext cx="227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강력해진 자바 기반 환경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2733" y="3551472"/>
            <a:ext cx="3408305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application.properties/application.yml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디테일한 설정 제공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 심플한 명령어로 실행환경 구성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4864" y="4119472"/>
            <a:ext cx="1547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Securiry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6995" y="4356957"/>
            <a:ext cx="4299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암호화 등의 고난이도 수준의 보안 시스템이 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분이면 구축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확장으로 전역 및 메소드 레벨의 강력한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Security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가능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2733" y="4979448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심플한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4864" y="5235155"/>
            <a:ext cx="30428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개발하는 것이 더욱 간편심플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툴 제공으로 생산성 있는 개발 가능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0602" y="5751284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Actuator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2733" y="5978280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자체 운영 모니터링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128464" y="684821"/>
            <a:ext cx="6480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endParaRPr kumimoji="0" lang="ko-KR" altLang="en-US" sz="20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 bwMode="auto">
          <a:xfrm flipV="1">
            <a:off x="920552" y="710263"/>
            <a:ext cx="0" cy="5455041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4470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9996" y="692696"/>
            <a:ext cx="4333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연계 기술들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5088566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7096" y="1700808"/>
            <a:ext cx="29963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Thymeleaf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Test</a:t>
            </a:r>
          </a:p>
        </p:txBody>
      </p:sp>
    </p:spTree>
    <p:extLst>
      <p:ext uri="{BB962C8B-B14F-4D97-AF65-F5344CB8AC3E}">
        <p14:creationId xmlns:p14="http://schemas.microsoft.com/office/powerpoint/2010/main" val="323627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2720" y="2780928"/>
            <a:ext cx="522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  <a:endParaRPr lang="ko-KR" altLang="en-US" sz="2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656000"/>
            <a:ext cx="1173187" cy="11731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5168" y="2611651"/>
            <a:ext cx="2056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Persistence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39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" y="3356992"/>
            <a:ext cx="3303714" cy="2453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64704"/>
            <a:ext cx="3195161" cy="2453022"/>
          </a:xfrm>
          <a:prstGeom prst="rect">
            <a:avLst/>
          </a:prstGeom>
        </p:spPr>
      </p:pic>
      <p:sp>
        <p:nvSpPr>
          <p:cNvPr id="7" name="Text Box 216"/>
          <p:cNvSpPr txBox="1">
            <a:spLocks noChangeArrowheads="1"/>
          </p:cNvSpPr>
          <p:nvPr/>
        </p:nvSpPr>
        <p:spPr bwMode="auto">
          <a:xfrm>
            <a:off x="4052771" y="4293096"/>
            <a:ext cx="5205606" cy="13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글로벌 기업 및 국내 메이저 기업은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점차적으로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를 적극 활용하고 있으며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 비중을 계속해서 줄여가고 있다</a:t>
            </a:r>
            <a:endParaRPr lang="en-US" altLang="ko-KR" sz="18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31" y="799519"/>
            <a:ext cx="5925687" cy="2650630"/>
          </a:xfrm>
          <a:prstGeom prst="rect">
            <a:avLst/>
          </a:prstGeom>
        </p:spPr>
      </p:pic>
      <p:sp>
        <p:nvSpPr>
          <p:cNvPr id="11" name="Text Box 216"/>
          <p:cNvSpPr txBox="1">
            <a:spLocks noChangeArrowheads="1"/>
          </p:cNvSpPr>
          <p:nvPr/>
        </p:nvSpPr>
        <p:spPr bwMode="auto">
          <a:xfrm>
            <a:off x="4232920" y="3463356"/>
            <a:ext cx="5230966" cy="42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전 세계 </a:t>
            </a: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Persistence 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분포율</a:t>
            </a:r>
            <a:endParaRPr lang="en-US" altLang="ko-KR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72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1280592" y="764704"/>
            <a:ext cx="684076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해야 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하는가</a:t>
            </a:r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중심적인 개발에서 객체 중심으로 개발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패러다임의 불일치 해결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접근 추상화와 벤더 독립성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07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988840"/>
            <a:ext cx="84963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6776" y="908720"/>
            <a:ext cx="321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4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7106" y="836712"/>
            <a:ext cx="3694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영속성 이해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700808"/>
            <a:ext cx="7901136" cy="42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3368824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536" y="1700808"/>
            <a:ext cx="8320232" cy="421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18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848544" y="1700808"/>
            <a:ext cx="8214797" cy="4405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3335762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5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2923" y="836712"/>
            <a:ext cx="6981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Architecture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988840"/>
            <a:ext cx="483937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-591616" y="764704"/>
            <a:ext cx="10497616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엄청 많이 하는 질문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사용하면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데이터베이스는 잘 몰라도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잘 알아야 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성능이 느리진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않나요</a:t>
            </a:r>
            <a:r>
              <a:rPr lang="en-US" altLang="ko-KR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원리를 잘 모르면 느리게 코딩할 수는 있습니다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쿼리처럼 매우 복잡한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네이티브 쿼리를 지원합니다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어떤 차이가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진정한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하이버네이트 프레임워크를 신뢰할 수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2001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부터 사용되는 기술입니다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주위에는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MyBatis(iBatis, myBatis)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사용하는데요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기술층이 계속 증가합니다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학습곡선이 높다고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하던데요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높습니다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그만큼의 가치가 충분히 있습니다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4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879" y="2060848"/>
            <a:ext cx="5311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독보적인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전반적인 원리 및 고급 주제 다룸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위한 필수 학습</a:t>
            </a:r>
            <a:endParaRPr lang="en-US" altLang="ko-KR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747328"/>
            <a:ext cx="3960440" cy="5345968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481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344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2780928"/>
            <a:ext cx="4935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692524"/>
            <a:ext cx="1168524" cy="1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052736"/>
            <a:ext cx="6192688" cy="46765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01072" y="1052736"/>
            <a:ext cx="459296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요청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참조 인증 및 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Password Hashing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LDAP, Oauth2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854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8293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53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595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239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4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2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83281" y="836712"/>
            <a:ext cx="5282215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쉽고 간단한 테스트 환경 구현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1916832"/>
            <a:ext cx="4639322" cy="3543795"/>
          </a:xfrm>
          <a:prstGeom prst="rect">
            <a:avLst/>
          </a:prstGeom>
          <a:ln w="12700">
            <a:solidFill>
              <a:schemeClr val="accent3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069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2680" y="476672"/>
            <a:ext cx="56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강력한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Mock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검증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제공</a:t>
            </a:r>
            <a:endParaRPr lang="ko-KR" altLang="en-US" sz="32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268760"/>
            <a:ext cx="5961806" cy="4857768"/>
          </a:xfrm>
          <a:prstGeom prst="rect">
            <a:avLst/>
          </a:prstGeom>
          <a:ln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7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8213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12668</TotalTime>
  <Words>3232</Words>
  <Application>Microsoft Office PowerPoint</Application>
  <PresentationFormat>A4 용지(210x297mm)</PresentationFormat>
  <Paragraphs>851</Paragraphs>
  <Slides>125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125</vt:i4>
      </vt:variant>
    </vt:vector>
  </HeadingPairs>
  <TitlesOfParts>
    <vt:vector size="138" baseType="lpstr">
      <vt:lpstr>Gulim</vt:lpstr>
      <vt:lpstr>Gulim</vt:lpstr>
      <vt:lpstr>나눔고딕</vt:lpstr>
      <vt:lpstr>나눔스퀘어 Bold</vt:lpstr>
      <vt:lpstr>나눔스퀘어 ExtraBold</vt:lpstr>
      <vt:lpstr>Malgun Gothic</vt:lpstr>
      <vt:lpstr>Malgun Gothic</vt:lpstr>
      <vt:lpstr>바탕체</vt:lpstr>
      <vt:lpstr>Arial</vt:lpstr>
      <vt:lpstr>Calibri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스프링부트 이전의 자바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PowerPoint 프레젠테이션</vt:lpstr>
      <vt:lpstr>그렇다면 자바설정 클래스는  다 어디 에 있을 까?</vt:lpstr>
      <vt:lpstr>그 내부를 들여다 보자</vt:lpstr>
      <vt:lpstr>Into the 스프링 부트</vt:lpstr>
      <vt:lpstr>Into the 스프링 부트</vt:lpstr>
      <vt:lpstr>Into the 스프링 부트</vt:lpstr>
      <vt:lpstr>Into the 스프링 부트</vt:lpstr>
      <vt:lpstr>Into the 스프링 부트</vt:lpstr>
      <vt:lpstr>About @EnableAutoConfiguration</vt:lpstr>
      <vt:lpstr>@Enable*  어노테이션이란?</vt:lpstr>
      <vt:lpstr>Into the @EnableAutoConfiguration</vt:lpstr>
      <vt:lpstr>Into the @EnableAutoConfiguration</vt:lpstr>
      <vt:lpstr>Into the  EnableAutoConfigurationImportSelector 1</vt:lpstr>
      <vt:lpstr>Into the  EnableAutoConfigurationImportSelector 1</vt:lpstr>
      <vt:lpstr>Into the  EnableAutoConfigurationImportSelector 2</vt:lpstr>
      <vt:lpstr>Into the  EnableAutoConfigurationImportSelector 2</vt:lpstr>
      <vt:lpstr>Into the  EnableAutoConfigurationImportSelector 2</vt:lpstr>
      <vt:lpstr>Into the META-INF/spring.factories</vt:lpstr>
      <vt:lpstr>중간 정리</vt:lpstr>
      <vt:lpstr>PowerPoint 프레젠테이션</vt:lpstr>
      <vt:lpstr>스프링부트는 지정된  모든 설정 클래스 가  스프링 컨테이너 에 올라  가는가?</vt:lpstr>
      <vt:lpstr>당연히 NO!</vt:lpstr>
      <vt:lpstr>@  Conditional</vt:lpstr>
      <vt:lpstr>@Conditional은  어노테이션 통한 조건적  으로 Bean을 등록</vt:lpstr>
      <vt:lpstr>@  Conditional</vt:lpstr>
      <vt:lpstr>@  Conditional</vt:lpstr>
      <vt:lpstr>@  Conditional</vt:lpstr>
      <vt:lpstr>@Profile</vt:lpstr>
      <vt:lpstr>@Profile</vt:lpstr>
      <vt:lpstr>@Profile</vt:lpstr>
      <vt:lpstr>Into @Profile</vt:lpstr>
      <vt:lpstr>Into @Profile</vt:lpstr>
      <vt:lpstr>Into @Profile</vt:lpstr>
      <vt:lpstr>스프링 부트 @Conditional 확장</vt:lpstr>
      <vt:lpstr>@ConditionalOn *</vt:lpstr>
      <vt:lpstr>@ConditionalOn *</vt:lpstr>
      <vt:lpstr>PowerPoint 프레젠테이션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Autoconfiguration 지원 기술</vt:lpstr>
      <vt:lpstr>PowerPoint 프레젠테이션</vt:lpstr>
      <vt:lpstr>PowerPoint 프레젠테이션</vt:lpstr>
      <vt:lpstr>PowerPoint 프레젠테이션</vt:lpstr>
      <vt:lpstr>Spring Framework 설정 : pom.xml</vt:lpstr>
      <vt:lpstr>PowerPoint 프레젠테이션</vt:lpstr>
      <vt:lpstr>PowerPoint 프레젠테이션</vt:lpstr>
      <vt:lpstr>Spring Framework 설정 :  web.xml</vt:lpstr>
      <vt:lpstr>PowerPoint 프레젠테이션</vt:lpstr>
      <vt:lpstr>PowerPoint 프레젠테이션</vt:lpstr>
      <vt:lpstr>PowerPoint 프레젠테이션</vt:lpstr>
      <vt:lpstr>PowerPoint 프레젠테이션</vt:lpstr>
      <vt:lpstr>개발/운영 환경 공유 또는 신규 세팅 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발표자의 진심 어린 조언 한 마디!!</vt:lpstr>
      <vt:lpstr>기술 서적 구입에 돈을 아끼지 마라</vt:lpstr>
      <vt:lpstr>PowerPoint 프레젠테이션</vt:lpstr>
      <vt:lpstr> - 이번 발표회 준비를 위해 사용된 학습 비용 -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수원 정</cp:lastModifiedBy>
  <cp:revision>1727</cp:revision>
  <cp:lastPrinted>2014-01-20T06:51:08Z</cp:lastPrinted>
  <dcterms:created xsi:type="dcterms:W3CDTF">2000-02-29T01:43:17Z</dcterms:created>
  <dcterms:modified xsi:type="dcterms:W3CDTF">2018-12-21T23:37:33Z</dcterms:modified>
  <cp:category>Ver.1.0</cp:category>
</cp:coreProperties>
</file>